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comments/comment2.xml" ContentType="application/vnd.openxmlformats-officedocument.presentationml.comments+xml"/>
  <Override PartName="/ppt/comments/comment3.xml" ContentType="application/vnd.openxmlformats-officedocument.presentationml.comments+xml"/>
  <Override PartName="/ppt/notesSlides/notesSlide3.xml" ContentType="application/vnd.openxmlformats-officedocument.presentationml.notesSlide+xml"/>
  <Override PartName="/ppt/comments/comment4.xml" ContentType="application/vnd.openxmlformats-officedocument.presentationml.comments+xml"/>
  <Override PartName="/ppt/notesSlides/notesSlide4.xml" ContentType="application/vnd.openxmlformats-officedocument.presentationml.notesSlide+xml"/>
  <Override PartName="/ppt/comments/comment5.xml" ContentType="application/vnd.openxmlformats-officedocument.presentationml.comments+xml"/>
  <Override PartName="/ppt/notesSlides/notesSlide5.xml" ContentType="application/vnd.openxmlformats-officedocument.presentationml.notesSlide+xml"/>
  <Override PartName="/ppt/comments/comment6.xml" ContentType="application/vnd.openxmlformats-officedocument.presentationml.comments+xml"/>
  <Override PartName="/ppt/notesSlides/notesSlide6.xml" ContentType="application/vnd.openxmlformats-officedocument.presentationml.notesSlide+xml"/>
  <Override PartName="/ppt/comments/comment7.xml" ContentType="application/vnd.openxmlformats-officedocument.presentationml.comments+xml"/>
  <Override PartName="/ppt/notesSlides/notesSlide7.xml" ContentType="application/vnd.openxmlformats-officedocument.presentationml.notesSlide+xml"/>
  <Override PartName="/ppt/comments/comment8.xml" ContentType="application/vnd.openxmlformats-officedocument.presentationml.comments+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94" r:id="rId1"/>
  </p:sldMasterIdLst>
  <p:notesMasterIdLst>
    <p:notesMasterId r:id="rId36"/>
  </p:notesMasterIdLst>
  <p:handoutMasterIdLst>
    <p:handoutMasterId r:id="rId37"/>
  </p:handoutMasterIdLst>
  <p:sldIdLst>
    <p:sldId id="256" r:id="rId2"/>
    <p:sldId id="334" r:id="rId3"/>
    <p:sldId id="363" r:id="rId4"/>
    <p:sldId id="394" r:id="rId5"/>
    <p:sldId id="384" r:id="rId6"/>
    <p:sldId id="385" r:id="rId7"/>
    <p:sldId id="386" r:id="rId8"/>
    <p:sldId id="388" r:id="rId9"/>
    <p:sldId id="389" r:id="rId10"/>
    <p:sldId id="392" r:id="rId11"/>
    <p:sldId id="341" r:id="rId12"/>
    <p:sldId id="396" r:id="rId13"/>
    <p:sldId id="397" r:id="rId14"/>
    <p:sldId id="398" r:id="rId15"/>
    <p:sldId id="366" r:id="rId16"/>
    <p:sldId id="369" r:id="rId17"/>
    <p:sldId id="370" r:id="rId18"/>
    <p:sldId id="377" r:id="rId19"/>
    <p:sldId id="378" r:id="rId20"/>
    <p:sldId id="379" r:id="rId21"/>
    <p:sldId id="380" r:id="rId22"/>
    <p:sldId id="368" r:id="rId23"/>
    <p:sldId id="367" r:id="rId24"/>
    <p:sldId id="381" r:id="rId25"/>
    <p:sldId id="382" r:id="rId26"/>
    <p:sldId id="383" r:id="rId27"/>
    <p:sldId id="349" r:id="rId28"/>
    <p:sldId id="354" r:id="rId29"/>
    <p:sldId id="360" r:id="rId30"/>
    <p:sldId id="365" r:id="rId31"/>
    <p:sldId id="318" r:id="rId32"/>
    <p:sldId id="317" r:id="rId33"/>
    <p:sldId id="361" r:id="rId34"/>
    <p:sldId id="362" r:id="rId35"/>
  </p:sldIdLst>
  <p:sldSz cx="9144000" cy="6858000" type="screen4x3"/>
  <p:notesSz cx="6797675" cy="9926638"/>
  <p:defaultTextStyle>
    <a:defPPr>
      <a:defRPr lang="sl-SI"/>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6">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ŽIGER" initials="" lastIdx="1" clrIdx="0"/>
  <p:cmAuthor id="2" name="ursa" initials="u" lastIdx="15"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9933FF"/>
    <a:srgbClr val="FFFF99"/>
    <a:srgbClr val="FFFF66"/>
    <a:srgbClr val="FF66CC"/>
    <a:srgbClr val="3333FF"/>
    <a:srgbClr val="D60093"/>
    <a:srgbClr val="269EB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62" autoAdjust="0"/>
    <p:restoredTop sz="94671" autoAdjust="0"/>
  </p:normalViewPr>
  <p:slideViewPr>
    <p:cSldViewPr>
      <p:cViewPr varScale="1">
        <p:scale>
          <a:sx n="108" d="100"/>
          <a:sy n="108" d="100"/>
        </p:scale>
        <p:origin x="1704" y="108"/>
      </p:cViewPr>
      <p:guideLst>
        <p:guide orient="horz" pos="2160"/>
        <p:guide pos="2880"/>
      </p:guideLst>
    </p:cSldViewPr>
  </p:slideViewPr>
  <p:outlineViewPr>
    <p:cViewPr>
      <p:scale>
        <a:sx n="33" d="100"/>
        <a:sy n="33" d="100"/>
      </p:scale>
      <p:origin x="0" y="6738"/>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6" d="100"/>
          <a:sy n="76" d="100"/>
        </p:scale>
        <p:origin x="-2166" y="-84"/>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1" Type="http://schemas.openxmlformats.org/officeDocument/2006/relationships/oleObject" Target="file:///\\192.168.10.248\dokumenti\Ursa\Mladi%20za%20napredek_statistika\2022\1-prijave_2008-2022.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l-S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6"/>
          <c:order val="0"/>
          <c:tx>
            <c:strRef>
              <c:f>'prijave2008-2021'!$G$4:$G$6</c:f>
              <c:strCache>
                <c:ptCount val="3"/>
                <c:pt idx="0">
                  <c:v>ŠTEVILO PRIJAVLJENIH RN/IP NA ŠOLAH - </c:v>
                </c:pt>
                <c:pt idx="1">
                  <c:v>OŠ</c:v>
                </c:pt>
                <c:pt idx="2">
                  <c:v>SKUPAJ</c:v>
                </c:pt>
              </c:strCache>
            </c:strRef>
          </c:tx>
          <c:cat>
            <c:numRef>
              <c:f>'prijave2008-2021'!$A$7:$A$21</c:f>
              <c:numCache>
                <c:formatCode>General</c:formatCode>
                <c:ptCount val="15"/>
                <c:pt idx="0">
                  <c:v>2008</c:v>
                </c:pt>
                <c:pt idx="1">
                  <c:v>2009</c:v>
                </c:pt>
                <c:pt idx="2">
                  <c:v>2010</c:v>
                </c:pt>
                <c:pt idx="3">
                  <c:v>2011</c:v>
                </c:pt>
                <c:pt idx="4">
                  <c:v>2012</c:v>
                </c:pt>
                <c:pt idx="5">
                  <c:v>2013</c:v>
                </c:pt>
                <c:pt idx="6">
                  <c:v>2014</c:v>
                </c:pt>
                <c:pt idx="7">
                  <c:v>2015</c:v>
                </c:pt>
                <c:pt idx="8">
                  <c:v>2016</c:v>
                </c:pt>
                <c:pt idx="9">
                  <c:v>2017</c:v>
                </c:pt>
                <c:pt idx="10">
                  <c:v>2018</c:v>
                </c:pt>
                <c:pt idx="11">
                  <c:v>2019</c:v>
                </c:pt>
                <c:pt idx="12">
                  <c:v>2020</c:v>
                </c:pt>
                <c:pt idx="13">
                  <c:v>2021</c:v>
                </c:pt>
                <c:pt idx="14">
                  <c:v>2022</c:v>
                </c:pt>
              </c:numCache>
            </c:numRef>
          </c:cat>
          <c:val>
            <c:numRef>
              <c:f>'prijave2008-2021'!$G$7:$G$21</c:f>
              <c:numCache>
                <c:formatCode>General</c:formatCode>
                <c:ptCount val="15"/>
                <c:pt idx="0">
                  <c:v>133</c:v>
                </c:pt>
                <c:pt idx="1">
                  <c:v>135</c:v>
                </c:pt>
                <c:pt idx="2">
                  <c:v>160</c:v>
                </c:pt>
                <c:pt idx="3">
                  <c:v>149</c:v>
                </c:pt>
                <c:pt idx="4">
                  <c:v>164</c:v>
                </c:pt>
                <c:pt idx="5">
                  <c:v>141</c:v>
                </c:pt>
                <c:pt idx="6">
                  <c:v>143</c:v>
                </c:pt>
                <c:pt idx="7">
                  <c:v>124</c:v>
                </c:pt>
                <c:pt idx="8">
                  <c:v>142</c:v>
                </c:pt>
                <c:pt idx="9">
                  <c:v>130</c:v>
                </c:pt>
                <c:pt idx="10">
                  <c:v>120</c:v>
                </c:pt>
                <c:pt idx="11">
                  <c:v>139</c:v>
                </c:pt>
                <c:pt idx="12">
                  <c:v>117</c:v>
                </c:pt>
                <c:pt idx="13">
                  <c:v>135</c:v>
                </c:pt>
                <c:pt idx="14">
                  <c:v>143</c:v>
                </c:pt>
              </c:numCache>
            </c:numRef>
          </c:val>
          <c:smooth val="0"/>
          <c:extLst>
            <c:ext xmlns:c16="http://schemas.microsoft.com/office/drawing/2014/chart" uri="{C3380CC4-5D6E-409C-BE32-E72D297353CC}">
              <c16:uniqueId val="{00000000-30EA-4E35-9ED8-A71E117F520A}"/>
            </c:ext>
          </c:extLst>
        </c:ser>
        <c:ser>
          <c:idx val="9"/>
          <c:order val="1"/>
          <c:tx>
            <c:strRef>
              <c:f>'prijave2008-2021'!$J$4:$J$6</c:f>
              <c:strCache>
                <c:ptCount val="3"/>
                <c:pt idx="0">
                  <c:v>ŠTEVILO PRIJAVLJENIH RN/IP NA ŠOLAH - </c:v>
                </c:pt>
                <c:pt idx="1">
                  <c:v>SŠ</c:v>
                </c:pt>
                <c:pt idx="2">
                  <c:v>SKUPAJ</c:v>
                </c:pt>
              </c:strCache>
            </c:strRef>
          </c:tx>
          <c:spPr>
            <a:ln>
              <a:solidFill>
                <a:srgbClr val="FF0000"/>
              </a:solidFill>
            </a:ln>
          </c:spPr>
          <c:marker>
            <c:spPr>
              <a:ln>
                <a:solidFill>
                  <a:srgbClr val="FF0000"/>
                </a:solidFill>
              </a:ln>
            </c:spPr>
          </c:marker>
          <c:cat>
            <c:numRef>
              <c:f>'prijave2008-2021'!$A$7:$A$21</c:f>
              <c:numCache>
                <c:formatCode>General</c:formatCode>
                <c:ptCount val="15"/>
                <c:pt idx="0">
                  <c:v>2008</c:v>
                </c:pt>
                <c:pt idx="1">
                  <c:v>2009</c:v>
                </c:pt>
                <c:pt idx="2">
                  <c:v>2010</c:v>
                </c:pt>
                <c:pt idx="3">
                  <c:v>2011</c:v>
                </c:pt>
                <c:pt idx="4">
                  <c:v>2012</c:v>
                </c:pt>
                <c:pt idx="5">
                  <c:v>2013</c:v>
                </c:pt>
                <c:pt idx="6">
                  <c:v>2014</c:v>
                </c:pt>
                <c:pt idx="7">
                  <c:v>2015</c:v>
                </c:pt>
                <c:pt idx="8">
                  <c:v>2016</c:v>
                </c:pt>
                <c:pt idx="9">
                  <c:v>2017</c:v>
                </c:pt>
                <c:pt idx="10">
                  <c:v>2018</c:v>
                </c:pt>
                <c:pt idx="11">
                  <c:v>2019</c:v>
                </c:pt>
                <c:pt idx="12">
                  <c:v>2020</c:v>
                </c:pt>
                <c:pt idx="13">
                  <c:v>2021</c:v>
                </c:pt>
                <c:pt idx="14">
                  <c:v>2022</c:v>
                </c:pt>
              </c:numCache>
            </c:numRef>
          </c:cat>
          <c:val>
            <c:numRef>
              <c:f>'prijave2008-2021'!$J$7:$J$21</c:f>
              <c:numCache>
                <c:formatCode>General</c:formatCode>
                <c:ptCount val="15"/>
                <c:pt idx="0">
                  <c:v>160</c:v>
                </c:pt>
                <c:pt idx="1">
                  <c:v>147</c:v>
                </c:pt>
                <c:pt idx="2">
                  <c:v>142</c:v>
                </c:pt>
                <c:pt idx="3">
                  <c:v>158</c:v>
                </c:pt>
                <c:pt idx="4">
                  <c:v>186</c:v>
                </c:pt>
                <c:pt idx="5">
                  <c:v>225</c:v>
                </c:pt>
                <c:pt idx="6">
                  <c:v>167</c:v>
                </c:pt>
                <c:pt idx="7">
                  <c:v>209</c:v>
                </c:pt>
                <c:pt idx="8">
                  <c:v>235</c:v>
                </c:pt>
                <c:pt idx="9">
                  <c:v>239</c:v>
                </c:pt>
                <c:pt idx="10">
                  <c:v>204</c:v>
                </c:pt>
                <c:pt idx="11">
                  <c:v>240</c:v>
                </c:pt>
                <c:pt idx="12">
                  <c:v>202</c:v>
                </c:pt>
                <c:pt idx="13">
                  <c:v>275</c:v>
                </c:pt>
                <c:pt idx="14">
                  <c:v>208</c:v>
                </c:pt>
              </c:numCache>
            </c:numRef>
          </c:val>
          <c:smooth val="0"/>
          <c:extLst>
            <c:ext xmlns:c16="http://schemas.microsoft.com/office/drawing/2014/chart" uri="{C3380CC4-5D6E-409C-BE32-E72D297353CC}">
              <c16:uniqueId val="{00000001-30EA-4E35-9ED8-A71E117F520A}"/>
            </c:ext>
          </c:extLst>
        </c:ser>
        <c:dLbls>
          <c:showLegendKey val="0"/>
          <c:showVal val="0"/>
          <c:showCatName val="0"/>
          <c:showSerName val="0"/>
          <c:showPercent val="0"/>
          <c:showBubbleSize val="0"/>
        </c:dLbls>
        <c:marker val="1"/>
        <c:smooth val="0"/>
        <c:axId val="267756288"/>
        <c:axId val="267758208"/>
      </c:lineChart>
      <c:catAx>
        <c:axId val="267756288"/>
        <c:scaling>
          <c:orientation val="minMax"/>
        </c:scaling>
        <c:delete val="0"/>
        <c:axPos val="b"/>
        <c:numFmt formatCode="General" sourceLinked="1"/>
        <c:majorTickMark val="out"/>
        <c:minorTickMark val="none"/>
        <c:tickLblPos val="nextTo"/>
        <c:crossAx val="267758208"/>
        <c:crosses val="autoZero"/>
        <c:auto val="1"/>
        <c:lblAlgn val="ctr"/>
        <c:lblOffset val="100"/>
        <c:noMultiLvlLbl val="0"/>
      </c:catAx>
      <c:valAx>
        <c:axId val="267758208"/>
        <c:scaling>
          <c:orientation val="minMax"/>
        </c:scaling>
        <c:delete val="0"/>
        <c:axPos val="l"/>
        <c:majorGridlines/>
        <c:numFmt formatCode="General" sourceLinked="1"/>
        <c:majorTickMark val="out"/>
        <c:minorTickMark val="none"/>
        <c:tickLblPos val="nextTo"/>
        <c:crossAx val="267756288"/>
        <c:crosses val="autoZero"/>
        <c:crossBetween val="between"/>
      </c:valAx>
    </c:plotArea>
    <c:legend>
      <c:legendPos val="r"/>
      <c:overlay val="0"/>
    </c:legend>
    <c:plotVisOnly val="1"/>
    <c:dispBlanksAs val="gap"/>
    <c:showDLblsOverMax val="0"/>
  </c:chart>
  <c:externalData r:id="rId1">
    <c:autoUpdate val="0"/>
  </c:externalData>
</c:chartSpace>
</file>

<file path=ppt/comments/comment1.xml><?xml version="1.0" encoding="utf-8"?>
<p:cmLst xmlns:a="http://schemas.openxmlformats.org/drawingml/2006/main" xmlns:r="http://schemas.openxmlformats.org/officeDocument/2006/relationships" xmlns:p="http://schemas.openxmlformats.org/presentationml/2006/main">
  <p:cm authorId="2" dt="2012-01-11T13:05:54.234" idx="2">
    <p:pos x="10" y="10"/>
    <p:text/>
  </p:cm>
</p:cmLst>
</file>

<file path=ppt/comments/comment2.xml><?xml version="1.0" encoding="utf-8"?>
<p:cmLst xmlns:a="http://schemas.openxmlformats.org/drawingml/2006/main" xmlns:r="http://schemas.openxmlformats.org/officeDocument/2006/relationships" xmlns:p="http://schemas.openxmlformats.org/presentationml/2006/main">
  <p:cm authorId="2" dt="2012-01-11T13:10:03.445" idx="7">
    <p:pos x="10" y="10"/>
    <p:text>KLIK - 1X</p:text>
  </p:cm>
</p:cmLst>
</file>

<file path=ppt/comments/comment3.xml><?xml version="1.0" encoding="utf-8"?>
<p:cmLst xmlns:a="http://schemas.openxmlformats.org/drawingml/2006/main" xmlns:r="http://schemas.openxmlformats.org/officeDocument/2006/relationships" xmlns:p="http://schemas.openxmlformats.org/presentationml/2006/main">
  <p:cm authorId="2" dt="2012-01-11T13:10:14.740" idx="11">
    <p:pos x="10" y="10"/>
    <p:text>KLIK - 1X
</p:text>
  </p:cm>
</p:cmLst>
</file>

<file path=ppt/comments/comment4.xml><?xml version="1.0" encoding="utf-8"?>
<p:cmLst xmlns:a="http://schemas.openxmlformats.org/drawingml/2006/main" xmlns:r="http://schemas.openxmlformats.org/officeDocument/2006/relationships" xmlns:p="http://schemas.openxmlformats.org/presentationml/2006/main">
  <p:cm authorId="2" dt="2012-01-11T13:10:03.445" idx="7">
    <p:pos x="10" y="10"/>
    <p:text>KLIK - 1X</p:text>
  </p:cm>
</p:cmLst>
</file>

<file path=ppt/comments/comment5.xml><?xml version="1.0" encoding="utf-8"?>
<p:cmLst xmlns:a="http://schemas.openxmlformats.org/drawingml/2006/main" xmlns:r="http://schemas.openxmlformats.org/officeDocument/2006/relationships" xmlns:p="http://schemas.openxmlformats.org/presentationml/2006/main">
  <p:cm authorId="2" dt="2012-01-11T13:10:03.445" idx="12">
    <p:pos x="10" y="10"/>
    <p:text>KLIK - 1X</p:text>
  </p:cm>
</p:cmLst>
</file>

<file path=ppt/comments/comment6.xml><?xml version="1.0" encoding="utf-8"?>
<p:cmLst xmlns:a="http://schemas.openxmlformats.org/drawingml/2006/main" xmlns:r="http://schemas.openxmlformats.org/officeDocument/2006/relationships" xmlns:p="http://schemas.openxmlformats.org/presentationml/2006/main">
  <p:cm authorId="2" dt="2012-01-11T13:10:03.445" idx="13">
    <p:pos x="10" y="10"/>
    <p:text>KLIK - 1X</p:text>
  </p:cm>
</p:cmLst>
</file>

<file path=ppt/comments/comment7.xml><?xml version="1.0" encoding="utf-8"?>
<p:cmLst xmlns:a="http://schemas.openxmlformats.org/drawingml/2006/main" xmlns:r="http://schemas.openxmlformats.org/officeDocument/2006/relationships" xmlns:p="http://schemas.openxmlformats.org/presentationml/2006/main">
  <p:cm authorId="2" dt="2012-01-11T13:10:03.445" idx="15">
    <p:pos x="10" y="10"/>
    <p:text>KLIK - 1X</p:text>
  </p:cm>
</p:cmLst>
</file>

<file path=ppt/comments/comment8.xml><?xml version="1.0" encoding="utf-8"?>
<p:cmLst xmlns:a="http://schemas.openxmlformats.org/drawingml/2006/main" xmlns:r="http://schemas.openxmlformats.org/officeDocument/2006/relationships" xmlns:p="http://schemas.openxmlformats.org/presentationml/2006/main">
  <p:cm authorId="2" dt="2012-01-11T13:10:03.445" idx="9">
    <p:pos x="10" y="10"/>
    <p:text>KLIK - 1X</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Ograda datuma 2">
            <a:extLst>
              <a:ext uri="{FF2B5EF4-FFF2-40B4-BE49-F238E27FC236}">
                <a16:creationId xmlns:a16="http://schemas.microsoft.com/office/drawing/2014/main" id="{DCA417EB-0E52-42AD-ADA9-CB66D378C700}"/>
              </a:ext>
            </a:extLst>
          </p:cNvPr>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eaLnBrk="1" hangingPunct="1">
              <a:defRPr sz="1200" smtClean="0">
                <a:latin typeface="Arial" charset="0"/>
                <a:cs typeface="Arial" charset="0"/>
              </a:defRPr>
            </a:lvl1pPr>
          </a:lstStyle>
          <a:p>
            <a:pPr>
              <a:defRPr/>
            </a:pPr>
            <a:fld id="{E22B8CBE-FB68-4D7A-B81D-9910E3CDA717}" type="datetimeFigureOut">
              <a:rPr lang="sl-SI"/>
              <a:pPr>
                <a:defRPr/>
              </a:pPr>
              <a:t>9. 10. 2023</a:t>
            </a:fld>
            <a:endParaRPr lang="sl-SI" dirty="0"/>
          </a:p>
        </p:txBody>
      </p:sp>
    </p:spTree>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57659F68-9748-41C7-902C-A1A389257326}"/>
              </a:ext>
            </a:extLst>
          </p:cNvPr>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cs typeface="Arial" charset="0"/>
              </a:defRPr>
            </a:lvl1pPr>
          </a:lstStyle>
          <a:p>
            <a:pPr>
              <a:defRPr/>
            </a:pPr>
            <a:r>
              <a:rPr lang="sl-SI"/>
              <a:t>MNM_2018</a:t>
            </a:r>
            <a:endParaRPr lang="sl-SI" dirty="0"/>
          </a:p>
        </p:txBody>
      </p:sp>
      <p:sp>
        <p:nvSpPr>
          <p:cNvPr id="36867" name="Rectangle 3">
            <a:extLst>
              <a:ext uri="{FF2B5EF4-FFF2-40B4-BE49-F238E27FC236}">
                <a16:creationId xmlns:a16="http://schemas.microsoft.com/office/drawing/2014/main" id="{650F0C70-9E97-4196-AB49-91FF13265CF0}"/>
              </a:ext>
            </a:extLst>
          </p:cNvPr>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dirty="0">
                <a:latin typeface="Arial" charset="0"/>
                <a:cs typeface="Arial" charset="0"/>
              </a:defRPr>
            </a:lvl1pPr>
          </a:lstStyle>
          <a:p>
            <a:pPr>
              <a:defRPr/>
            </a:pPr>
            <a:endParaRPr lang="sl-SI"/>
          </a:p>
        </p:txBody>
      </p:sp>
      <p:sp>
        <p:nvSpPr>
          <p:cNvPr id="3076" name="Rectangle 4">
            <a:extLst>
              <a:ext uri="{FF2B5EF4-FFF2-40B4-BE49-F238E27FC236}">
                <a16:creationId xmlns:a16="http://schemas.microsoft.com/office/drawing/2014/main" id="{FEC6BC97-8708-4A41-859E-41196BCAEAD9}"/>
              </a:ext>
            </a:extLst>
          </p:cNvPr>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9" name="Rectangle 5">
            <a:extLst>
              <a:ext uri="{FF2B5EF4-FFF2-40B4-BE49-F238E27FC236}">
                <a16:creationId xmlns:a16="http://schemas.microsoft.com/office/drawing/2014/main" id="{95AE2930-494A-43F7-BF7D-99A0BBD46BF9}"/>
              </a:ext>
            </a:extLst>
          </p:cNvPr>
          <p:cNvSpPr>
            <a:spLocks noGrp="1" noChangeArrowheads="1"/>
          </p:cNvSpPr>
          <p:nvPr>
            <p:ph type="body" sz="quarter" idx="3"/>
          </p:nvPr>
        </p:nvSpPr>
        <p:spPr bwMode="auto">
          <a:xfrm>
            <a:off x="679450" y="4714875"/>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sl-SI" noProof="0"/>
              <a:t>Kliknite, če želite urediti sloge besedila matrice</a:t>
            </a:r>
          </a:p>
          <a:p>
            <a:pPr lvl="1"/>
            <a:r>
              <a:rPr lang="sl-SI" noProof="0"/>
              <a:t>Druga raven</a:t>
            </a:r>
          </a:p>
          <a:p>
            <a:pPr lvl="2"/>
            <a:r>
              <a:rPr lang="sl-SI" noProof="0"/>
              <a:t>Tretja raven</a:t>
            </a:r>
          </a:p>
          <a:p>
            <a:pPr lvl="3"/>
            <a:r>
              <a:rPr lang="sl-SI" noProof="0"/>
              <a:t>Četrta raven</a:t>
            </a:r>
          </a:p>
          <a:p>
            <a:pPr lvl="4"/>
            <a:r>
              <a:rPr lang="sl-SI" noProof="0"/>
              <a:t>Peta raven</a:t>
            </a:r>
          </a:p>
        </p:txBody>
      </p:sp>
      <p:sp>
        <p:nvSpPr>
          <p:cNvPr id="36870" name="Rectangle 6">
            <a:extLst>
              <a:ext uri="{FF2B5EF4-FFF2-40B4-BE49-F238E27FC236}">
                <a16:creationId xmlns:a16="http://schemas.microsoft.com/office/drawing/2014/main" id="{F9F459A9-0957-4C9D-9C24-A42D5A7BF238}"/>
              </a:ext>
            </a:extLst>
          </p:cNvPr>
          <p:cNvSpPr>
            <a:spLocks noGrp="1" noChangeArrowheads="1"/>
          </p:cNvSpPr>
          <p:nvPr>
            <p:ph type="ftr" sz="quarter" idx="4"/>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dirty="0">
                <a:latin typeface="Arial" charset="0"/>
                <a:cs typeface="Arial" charset="0"/>
              </a:defRPr>
            </a:lvl1pPr>
          </a:lstStyle>
          <a:p>
            <a:pPr>
              <a:defRPr/>
            </a:pPr>
            <a:endParaRPr lang="sl-SI"/>
          </a:p>
        </p:txBody>
      </p:sp>
      <p:sp>
        <p:nvSpPr>
          <p:cNvPr id="36871" name="Rectangle 7">
            <a:extLst>
              <a:ext uri="{FF2B5EF4-FFF2-40B4-BE49-F238E27FC236}">
                <a16:creationId xmlns:a16="http://schemas.microsoft.com/office/drawing/2014/main" id="{D8787376-1BCE-4159-AFE7-658CA23A9B7B}"/>
              </a:ext>
            </a:extLst>
          </p:cNvPr>
          <p:cNvSpPr>
            <a:spLocks noGrp="1" noChangeArrowheads="1"/>
          </p:cNvSpPr>
          <p:nvPr>
            <p:ph type="sldNum" sz="quarter" idx="5"/>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cs typeface="Arial" charset="0"/>
              </a:defRPr>
            </a:lvl1pPr>
          </a:lstStyle>
          <a:p>
            <a:pPr>
              <a:defRPr/>
            </a:pPr>
            <a:fld id="{23AE4A34-0C98-4CC2-A865-70AC4D9F58D2}" type="slidenum">
              <a:rPr lang="sl-SI"/>
              <a:pPr>
                <a:defRPr/>
              </a:pPr>
              <a:t>‹#›</a:t>
            </a:fld>
            <a:endParaRPr lang="sl-SI" dirty="0"/>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7CBD311F-BB99-4BF3-875A-2E78D620DD56}"/>
              </a:ext>
            </a:extLst>
          </p:cNvPr>
          <p:cNvSpPr>
            <a:spLocks noGrp="1" noRot="1" noChangeAspect="1" noChangeArrowheads="1" noTextEdit="1"/>
          </p:cNvSpPr>
          <p:nvPr>
            <p:ph type="sldImg"/>
          </p:nvPr>
        </p:nvSpPr>
        <p:spPr>
          <a:ln/>
        </p:spPr>
      </p:sp>
      <p:sp>
        <p:nvSpPr>
          <p:cNvPr id="6147" name="Rectangle 3">
            <a:extLst>
              <a:ext uri="{FF2B5EF4-FFF2-40B4-BE49-F238E27FC236}">
                <a16:creationId xmlns:a16="http://schemas.microsoft.com/office/drawing/2014/main" id="{04934D51-6DB4-4577-BC6D-54CC23B0282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l-SI" altLang="sl-SI">
              <a:latin typeface="Arial" panose="020B0604020202020204" pitchFamily="34" charset="0"/>
              <a:cs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4C7982D4-C5E8-4462-B1E1-663FEB0516AD}"/>
              </a:ext>
            </a:extLst>
          </p:cNvPr>
          <p:cNvSpPr>
            <a:spLocks noGrp="1" noRot="1" noChangeAspect="1" noChangeArrowheads="1" noTextEdit="1"/>
          </p:cNvSpPr>
          <p:nvPr>
            <p:ph type="sldImg"/>
          </p:nvPr>
        </p:nvSpPr>
        <p:spPr>
          <a:ln/>
        </p:spPr>
      </p:sp>
      <p:sp>
        <p:nvSpPr>
          <p:cNvPr id="9219" name="Rectangle 3">
            <a:extLst>
              <a:ext uri="{FF2B5EF4-FFF2-40B4-BE49-F238E27FC236}">
                <a16:creationId xmlns:a16="http://schemas.microsoft.com/office/drawing/2014/main" id="{6DC1F85D-CB1E-41D6-9F21-2F487775FFF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l-SI" altLang="sl-SI">
              <a:latin typeface="Arial" panose="020B0604020202020204" pitchFamily="34" charset="0"/>
              <a:cs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4C7982D4-C5E8-4462-B1E1-663FEB0516AD}"/>
              </a:ext>
            </a:extLst>
          </p:cNvPr>
          <p:cNvSpPr>
            <a:spLocks noGrp="1" noRot="1" noChangeAspect="1" noChangeArrowheads="1" noTextEdit="1"/>
          </p:cNvSpPr>
          <p:nvPr>
            <p:ph type="sldImg"/>
          </p:nvPr>
        </p:nvSpPr>
        <p:spPr>
          <a:ln/>
        </p:spPr>
      </p:sp>
      <p:sp>
        <p:nvSpPr>
          <p:cNvPr id="9219" name="Rectangle 3">
            <a:extLst>
              <a:ext uri="{FF2B5EF4-FFF2-40B4-BE49-F238E27FC236}">
                <a16:creationId xmlns:a16="http://schemas.microsoft.com/office/drawing/2014/main" id="{6DC1F85D-CB1E-41D6-9F21-2F487775FFF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l-SI" altLang="sl-SI">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666151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86489088-6661-487F-A6BE-85758FDDF190}"/>
              </a:ext>
            </a:extLst>
          </p:cNvPr>
          <p:cNvSpPr>
            <a:spLocks noGrp="1" noRot="1" noChangeAspect="1" noChangeArrowheads="1" noTextEdit="1"/>
          </p:cNvSpPr>
          <p:nvPr>
            <p:ph type="sldImg"/>
          </p:nvPr>
        </p:nvSpPr>
        <p:spPr>
          <a:ln/>
        </p:spPr>
      </p:sp>
      <p:sp>
        <p:nvSpPr>
          <p:cNvPr id="11267" name="Rectangle 3">
            <a:extLst>
              <a:ext uri="{FF2B5EF4-FFF2-40B4-BE49-F238E27FC236}">
                <a16:creationId xmlns:a16="http://schemas.microsoft.com/office/drawing/2014/main" id="{776838A0-B7B5-48ED-830A-7C5C67DB9E1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l-SI" altLang="sl-SI">
              <a:latin typeface="Arial" panose="020B0604020202020204" pitchFamily="34" charset="0"/>
              <a:cs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A0C00A2D-316C-49D8-A05E-D70B05983B92}"/>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ABA8DC76-7C0E-4734-91C5-0C86939E0DC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l-SI" altLang="sl-SI">
              <a:latin typeface="Arial" panose="020B0604020202020204" pitchFamily="34" charset="0"/>
              <a:cs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2B219C83-C3EA-4BA9-8534-0F6C6286CEBC}"/>
              </a:ext>
            </a:extLst>
          </p:cNvPr>
          <p:cNvSpPr>
            <a:spLocks noGrp="1" noRot="1" noChangeAspect="1" noChangeArrowheads="1" noTextEdit="1"/>
          </p:cNvSpPr>
          <p:nvPr>
            <p:ph type="sldImg"/>
          </p:nvPr>
        </p:nvSpPr>
        <p:spPr>
          <a:ln/>
        </p:spPr>
      </p:sp>
      <p:sp>
        <p:nvSpPr>
          <p:cNvPr id="20483" name="Rectangle 3">
            <a:extLst>
              <a:ext uri="{FF2B5EF4-FFF2-40B4-BE49-F238E27FC236}">
                <a16:creationId xmlns:a16="http://schemas.microsoft.com/office/drawing/2014/main" id="{0C98E7AF-AD31-4965-A1E7-49AF2051C59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l-SI" altLang="sl-SI">
              <a:latin typeface="Arial" panose="020B0604020202020204" pitchFamily="34" charset="0"/>
              <a:cs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8A6A547A-A37A-4B30-B7FB-8271EF08ACBF}"/>
              </a:ext>
            </a:extLst>
          </p:cNvPr>
          <p:cNvSpPr>
            <a:spLocks noGrp="1" noRot="1" noChangeAspect="1" noChangeArrowheads="1" noTextEdit="1"/>
          </p:cNvSpPr>
          <p:nvPr>
            <p:ph type="sldImg"/>
          </p:nvPr>
        </p:nvSpPr>
        <p:spPr>
          <a:ln/>
        </p:spPr>
      </p:sp>
      <p:sp>
        <p:nvSpPr>
          <p:cNvPr id="22531" name="Rectangle 3">
            <a:extLst>
              <a:ext uri="{FF2B5EF4-FFF2-40B4-BE49-F238E27FC236}">
                <a16:creationId xmlns:a16="http://schemas.microsoft.com/office/drawing/2014/main" id="{148A1824-959C-4C1D-BCB6-18914D5F6EB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sl-SI" altLang="sl-SI">
              <a:latin typeface="Arial" panose="020B0604020202020204" pitchFamily="34" charset="0"/>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9" name="Naslov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sl-SI"/>
              <a:t>Kliknite, če želite urediti slog naslova matrice</a:t>
            </a:r>
            <a:endParaRPr lang="en-US"/>
          </a:p>
        </p:txBody>
      </p:sp>
      <p:sp>
        <p:nvSpPr>
          <p:cNvPr id="17" name="Podnaslov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sl-SI"/>
              <a:t>Kliknite, če želite urediti slog podnaslova matrice</a:t>
            </a:r>
            <a:endParaRPr lang="en-US"/>
          </a:p>
        </p:txBody>
      </p:sp>
      <p:sp>
        <p:nvSpPr>
          <p:cNvPr id="4" name="Ograda datuma 9">
            <a:extLst>
              <a:ext uri="{FF2B5EF4-FFF2-40B4-BE49-F238E27FC236}">
                <a16:creationId xmlns:a16="http://schemas.microsoft.com/office/drawing/2014/main" id="{435644BD-DC16-49A4-B3A9-DEE87949BA1F}"/>
              </a:ext>
            </a:extLst>
          </p:cNvPr>
          <p:cNvSpPr>
            <a:spLocks noGrp="1"/>
          </p:cNvSpPr>
          <p:nvPr>
            <p:ph type="dt" sz="half" idx="10"/>
          </p:nvPr>
        </p:nvSpPr>
        <p:spPr/>
        <p:txBody>
          <a:bodyPr/>
          <a:lstStyle>
            <a:lvl1pPr>
              <a:defRPr/>
            </a:lvl1pPr>
          </a:lstStyle>
          <a:p>
            <a:pPr>
              <a:defRPr/>
            </a:pPr>
            <a:endParaRPr lang="sl-SI"/>
          </a:p>
        </p:txBody>
      </p:sp>
      <p:sp>
        <p:nvSpPr>
          <p:cNvPr id="5" name="Ograda noge 21">
            <a:extLst>
              <a:ext uri="{FF2B5EF4-FFF2-40B4-BE49-F238E27FC236}">
                <a16:creationId xmlns:a16="http://schemas.microsoft.com/office/drawing/2014/main" id="{1034B610-65DD-4421-B62A-60EA3E9D3AA0}"/>
              </a:ext>
            </a:extLst>
          </p:cNvPr>
          <p:cNvSpPr>
            <a:spLocks noGrp="1"/>
          </p:cNvSpPr>
          <p:nvPr>
            <p:ph type="ftr" sz="quarter" idx="11"/>
          </p:nvPr>
        </p:nvSpPr>
        <p:spPr/>
        <p:txBody>
          <a:bodyPr/>
          <a:lstStyle>
            <a:lvl1pPr>
              <a:defRPr/>
            </a:lvl1pPr>
          </a:lstStyle>
          <a:p>
            <a:pPr>
              <a:defRPr/>
            </a:pPr>
            <a:r>
              <a:rPr lang="sl-SI"/>
              <a:t>Maribor, november 2017</a:t>
            </a:r>
            <a:endParaRPr lang="sl-SI" dirty="0"/>
          </a:p>
        </p:txBody>
      </p:sp>
      <p:sp>
        <p:nvSpPr>
          <p:cNvPr id="6" name="Ograda številke diapozitiva 17">
            <a:extLst>
              <a:ext uri="{FF2B5EF4-FFF2-40B4-BE49-F238E27FC236}">
                <a16:creationId xmlns:a16="http://schemas.microsoft.com/office/drawing/2014/main" id="{3C55C3A6-E4FA-4C09-B47F-816D282A66D3}"/>
              </a:ext>
            </a:extLst>
          </p:cNvPr>
          <p:cNvSpPr>
            <a:spLocks noGrp="1"/>
          </p:cNvSpPr>
          <p:nvPr>
            <p:ph type="sldNum" sz="quarter" idx="12"/>
          </p:nvPr>
        </p:nvSpPr>
        <p:spPr/>
        <p:txBody>
          <a:bodyPr/>
          <a:lstStyle>
            <a:lvl1pPr>
              <a:defRPr/>
            </a:lvl1pPr>
          </a:lstStyle>
          <a:p>
            <a:pPr>
              <a:defRPr/>
            </a:pPr>
            <a:fld id="{AA420354-926A-494C-BAA3-D89199ABA4D0}" type="slidenum">
              <a:rPr lang="sl-SI"/>
              <a:pPr>
                <a:defRPr/>
              </a:pPr>
              <a:t>‹#›</a:t>
            </a:fld>
            <a:endParaRPr lang="sl-SI" dirty="0"/>
          </a:p>
        </p:txBody>
      </p:sp>
    </p:spTree>
    <p:extLst>
      <p:ext uri="{BB962C8B-B14F-4D97-AF65-F5344CB8AC3E}">
        <p14:creationId xmlns:p14="http://schemas.microsoft.com/office/powerpoint/2010/main" val="3958501069"/>
      </p:ext>
    </p:extLst>
  </p:cSld>
  <p:clrMapOvr>
    <a:masterClrMapping/>
  </p:clrMapOvr>
  <p:transition spd="slow">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Kliknite, če želite urediti slog naslova matrice</a:t>
            </a:r>
            <a:endParaRPr lang="en-US"/>
          </a:p>
        </p:txBody>
      </p:sp>
      <p:sp>
        <p:nvSpPr>
          <p:cNvPr id="3" name="Ograda navpičnega besedila 2"/>
          <p:cNvSpPr>
            <a:spLocks noGrp="1"/>
          </p:cNvSpPr>
          <p:nvPr>
            <p:ph type="body" orient="vert" idx="1"/>
          </p:nvPr>
        </p:nvSpPr>
        <p:spPr/>
        <p:txBody>
          <a:bodyPr vert="eaVert"/>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endParaRPr lang="en-US"/>
          </a:p>
        </p:txBody>
      </p:sp>
      <p:sp>
        <p:nvSpPr>
          <p:cNvPr id="4" name="Ograda datuma 9">
            <a:extLst>
              <a:ext uri="{FF2B5EF4-FFF2-40B4-BE49-F238E27FC236}">
                <a16:creationId xmlns:a16="http://schemas.microsoft.com/office/drawing/2014/main" id="{59333673-6FB2-4946-88FB-EB7D9D2DECD3}"/>
              </a:ext>
            </a:extLst>
          </p:cNvPr>
          <p:cNvSpPr>
            <a:spLocks noGrp="1"/>
          </p:cNvSpPr>
          <p:nvPr>
            <p:ph type="dt" sz="half" idx="10"/>
          </p:nvPr>
        </p:nvSpPr>
        <p:spPr/>
        <p:txBody>
          <a:bodyPr/>
          <a:lstStyle>
            <a:lvl1pPr>
              <a:defRPr/>
            </a:lvl1pPr>
          </a:lstStyle>
          <a:p>
            <a:pPr>
              <a:defRPr/>
            </a:pPr>
            <a:endParaRPr lang="sl-SI"/>
          </a:p>
        </p:txBody>
      </p:sp>
      <p:sp>
        <p:nvSpPr>
          <p:cNvPr id="5" name="Ograda noge 21">
            <a:extLst>
              <a:ext uri="{FF2B5EF4-FFF2-40B4-BE49-F238E27FC236}">
                <a16:creationId xmlns:a16="http://schemas.microsoft.com/office/drawing/2014/main" id="{AD70F454-7DDF-4245-B2C7-59B6FC43953C}"/>
              </a:ext>
            </a:extLst>
          </p:cNvPr>
          <p:cNvSpPr>
            <a:spLocks noGrp="1"/>
          </p:cNvSpPr>
          <p:nvPr>
            <p:ph type="ftr" sz="quarter" idx="11"/>
          </p:nvPr>
        </p:nvSpPr>
        <p:spPr/>
        <p:txBody>
          <a:bodyPr/>
          <a:lstStyle>
            <a:lvl1pPr>
              <a:defRPr/>
            </a:lvl1pPr>
          </a:lstStyle>
          <a:p>
            <a:pPr>
              <a:defRPr/>
            </a:pPr>
            <a:r>
              <a:rPr lang="sl-SI"/>
              <a:t>Maribor, november 2017</a:t>
            </a:r>
            <a:endParaRPr lang="sl-SI" dirty="0"/>
          </a:p>
        </p:txBody>
      </p:sp>
      <p:sp>
        <p:nvSpPr>
          <p:cNvPr id="6" name="Ograda številke diapozitiva 17">
            <a:extLst>
              <a:ext uri="{FF2B5EF4-FFF2-40B4-BE49-F238E27FC236}">
                <a16:creationId xmlns:a16="http://schemas.microsoft.com/office/drawing/2014/main" id="{3CE12057-11E0-47C3-84E8-A650D4BEB488}"/>
              </a:ext>
            </a:extLst>
          </p:cNvPr>
          <p:cNvSpPr>
            <a:spLocks noGrp="1"/>
          </p:cNvSpPr>
          <p:nvPr>
            <p:ph type="sldNum" sz="quarter" idx="12"/>
          </p:nvPr>
        </p:nvSpPr>
        <p:spPr/>
        <p:txBody>
          <a:bodyPr/>
          <a:lstStyle>
            <a:lvl1pPr>
              <a:defRPr/>
            </a:lvl1pPr>
          </a:lstStyle>
          <a:p>
            <a:pPr>
              <a:defRPr/>
            </a:pPr>
            <a:fld id="{60AF5DA3-A57A-494B-82B4-69CBD406BA8F}" type="slidenum">
              <a:rPr lang="sl-SI"/>
              <a:pPr>
                <a:defRPr/>
              </a:pPr>
              <a:t>‹#›</a:t>
            </a:fld>
            <a:endParaRPr lang="sl-SI" dirty="0"/>
          </a:p>
        </p:txBody>
      </p:sp>
    </p:spTree>
    <p:extLst>
      <p:ext uri="{BB962C8B-B14F-4D97-AF65-F5344CB8AC3E}">
        <p14:creationId xmlns:p14="http://schemas.microsoft.com/office/powerpoint/2010/main" val="4057658432"/>
      </p:ext>
    </p:extLst>
  </p:cSld>
  <p:clrMapOvr>
    <a:masterClrMapping/>
  </p:clrMapOvr>
  <p:transition spd="slow">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6629400" y="914401"/>
            <a:ext cx="2057400" cy="5211763"/>
          </a:xfrm>
        </p:spPr>
        <p:txBody>
          <a:bodyPr vert="eaVert"/>
          <a:lstStyle/>
          <a:p>
            <a:r>
              <a:rPr lang="sl-SI"/>
              <a:t>Kliknite, če želite urediti slog naslova matrice</a:t>
            </a:r>
            <a:endParaRPr lang="en-US"/>
          </a:p>
        </p:txBody>
      </p:sp>
      <p:sp>
        <p:nvSpPr>
          <p:cNvPr id="3" name="Ograda navpičnega besedila 2"/>
          <p:cNvSpPr>
            <a:spLocks noGrp="1"/>
          </p:cNvSpPr>
          <p:nvPr>
            <p:ph type="body" orient="vert" idx="1"/>
          </p:nvPr>
        </p:nvSpPr>
        <p:spPr>
          <a:xfrm>
            <a:off x="457200" y="914401"/>
            <a:ext cx="6019800" cy="5211763"/>
          </a:xfrm>
        </p:spPr>
        <p:txBody>
          <a:bodyPr vert="eaVert"/>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endParaRPr lang="en-US"/>
          </a:p>
        </p:txBody>
      </p:sp>
      <p:sp>
        <p:nvSpPr>
          <p:cNvPr id="4" name="Ograda datuma 9">
            <a:extLst>
              <a:ext uri="{FF2B5EF4-FFF2-40B4-BE49-F238E27FC236}">
                <a16:creationId xmlns:a16="http://schemas.microsoft.com/office/drawing/2014/main" id="{1B98ABA7-0C01-4E81-B9E1-A6CFEDCD15AC}"/>
              </a:ext>
            </a:extLst>
          </p:cNvPr>
          <p:cNvSpPr>
            <a:spLocks noGrp="1"/>
          </p:cNvSpPr>
          <p:nvPr>
            <p:ph type="dt" sz="half" idx="10"/>
          </p:nvPr>
        </p:nvSpPr>
        <p:spPr/>
        <p:txBody>
          <a:bodyPr/>
          <a:lstStyle>
            <a:lvl1pPr>
              <a:defRPr/>
            </a:lvl1pPr>
          </a:lstStyle>
          <a:p>
            <a:pPr>
              <a:defRPr/>
            </a:pPr>
            <a:endParaRPr lang="sl-SI"/>
          </a:p>
        </p:txBody>
      </p:sp>
      <p:sp>
        <p:nvSpPr>
          <p:cNvPr id="5" name="Ograda noge 21">
            <a:extLst>
              <a:ext uri="{FF2B5EF4-FFF2-40B4-BE49-F238E27FC236}">
                <a16:creationId xmlns:a16="http://schemas.microsoft.com/office/drawing/2014/main" id="{A0EA18F5-5A2F-4B51-9E61-4E77007B4F56}"/>
              </a:ext>
            </a:extLst>
          </p:cNvPr>
          <p:cNvSpPr>
            <a:spLocks noGrp="1"/>
          </p:cNvSpPr>
          <p:nvPr>
            <p:ph type="ftr" sz="quarter" idx="11"/>
          </p:nvPr>
        </p:nvSpPr>
        <p:spPr/>
        <p:txBody>
          <a:bodyPr/>
          <a:lstStyle>
            <a:lvl1pPr>
              <a:defRPr/>
            </a:lvl1pPr>
          </a:lstStyle>
          <a:p>
            <a:pPr>
              <a:defRPr/>
            </a:pPr>
            <a:r>
              <a:rPr lang="sl-SI"/>
              <a:t>Maribor, november 2017</a:t>
            </a:r>
            <a:endParaRPr lang="sl-SI" dirty="0"/>
          </a:p>
        </p:txBody>
      </p:sp>
      <p:sp>
        <p:nvSpPr>
          <p:cNvPr id="6" name="Ograda številke diapozitiva 17">
            <a:extLst>
              <a:ext uri="{FF2B5EF4-FFF2-40B4-BE49-F238E27FC236}">
                <a16:creationId xmlns:a16="http://schemas.microsoft.com/office/drawing/2014/main" id="{A5ADCA3A-74A9-4DC0-A427-A7610F1AC3C5}"/>
              </a:ext>
            </a:extLst>
          </p:cNvPr>
          <p:cNvSpPr>
            <a:spLocks noGrp="1"/>
          </p:cNvSpPr>
          <p:nvPr>
            <p:ph type="sldNum" sz="quarter" idx="12"/>
          </p:nvPr>
        </p:nvSpPr>
        <p:spPr/>
        <p:txBody>
          <a:bodyPr/>
          <a:lstStyle>
            <a:lvl1pPr>
              <a:defRPr/>
            </a:lvl1pPr>
          </a:lstStyle>
          <a:p>
            <a:pPr>
              <a:defRPr/>
            </a:pPr>
            <a:fld id="{13A4E2D9-54FD-4104-AA20-2790D98A1881}" type="slidenum">
              <a:rPr lang="sl-SI"/>
              <a:pPr>
                <a:defRPr/>
              </a:pPr>
              <a:t>‹#›</a:t>
            </a:fld>
            <a:endParaRPr lang="sl-SI" dirty="0"/>
          </a:p>
        </p:txBody>
      </p:sp>
    </p:spTree>
    <p:extLst>
      <p:ext uri="{BB962C8B-B14F-4D97-AF65-F5344CB8AC3E}">
        <p14:creationId xmlns:p14="http://schemas.microsoft.com/office/powerpoint/2010/main" val="3365670955"/>
      </p:ext>
    </p:extLst>
  </p:cSld>
  <p:clrMapOvr>
    <a:masterClrMapping/>
  </p:clrMapOvr>
  <p:transition spd="slow">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Kliknite, če želite urediti slog naslova matrice</a:t>
            </a:r>
            <a:endParaRPr lang="en-US"/>
          </a:p>
        </p:txBody>
      </p:sp>
      <p:sp>
        <p:nvSpPr>
          <p:cNvPr id="3" name="Ograda vsebine 2"/>
          <p:cNvSpPr>
            <a:spLocks noGrp="1"/>
          </p:cNvSpPr>
          <p:nvPr>
            <p:ph idx="1"/>
          </p:nvPr>
        </p:nvSpPr>
        <p:spPr/>
        <p:txBody>
          <a:body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endParaRPr lang="en-US"/>
          </a:p>
        </p:txBody>
      </p:sp>
      <p:sp>
        <p:nvSpPr>
          <p:cNvPr id="4" name="Ograda datuma 9">
            <a:extLst>
              <a:ext uri="{FF2B5EF4-FFF2-40B4-BE49-F238E27FC236}">
                <a16:creationId xmlns:a16="http://schemas.microsoft.com/office/drawing/2014/main" id="{8CF90458-0005-4392-991B-1C29263FCC63}"/>
              </a:ext>
            </a:extLst>
          </p:cNvPr>
          <p:cNvSpPr>
            <a:spLocks noGrp="1"/>
          </p:cNvSpPr>
          <p:nvPr>
            <p:ph type="dt" sz="half" idx="10"/>
          </p:nvPr>
        </p:nvSpPr>
        <p:spPr/>
        <p:txBody>
          <a:bodyPr/>
          <a:lstStyle>
            <a:lvl1pPr>
              <a:defRPr/>
            </a:lvl1pPr>
          </a:lstStyle>
          <a:p>
            <a:pPr>
              <a:defRPr/>
            </a:pPr>
            <a:endParaRPr lang="sl-SI"/>
          </a:p>
        </p:txBody>
      </p:sp>
      <p:sp>
        <p:nvSpPr>
          <p:cNvPr id="5" name="Ograda noge 21">
            <a:extLst>
              <a:ext uri="{FF2B5EF4-FFF2-40B4-BE49-F238E27FC236}">
                <a16:creationId xmlns:a16="http://schemas.microsoft.com/office/drawing/2014/main" id="{B218D20D-A597-4764-B377-0852338AF41D}"/>
              </a:ext>
            </a:extLst>
          </p:cNvPr>
          <p:cNvSpPr>
            <a:spLocks noGrp="1"/>
          </p:cNvSpPr>
          <p:nvPr>
            <p:ph type="ftr" sz="quarter" idx="11"/>
          </p:nvPr>
        </p:nvSpPr>
        <p:spPr/>
        <p:txBody>
          <a:bodyPr/>
          <a:lstStyle>
            <a:lvl1pPr>
              <a:defRPr/>
            </a:lvl1pPr>
          </a:lstStyle>
          <a:p>
            <a:pPr>
              <a:defRPr/>
            </a:pPr>
            <a:r>
              <a:rPr lang="sl-SI"/>
              <a:t>Maribor, november 2017</a:t>
            </a:r>
            <a:endParaRPr lang="sl-SI" dirty="0"/>
          </a:p>
        </p:txBody>
      </p:sp>
      <p:sp>
        <p:nvSpPr>
          <p:cNvPr id="6" name="Ograda številke diapozitiva 17">
            <a:extLst>
              <a:ext uri="{FF2B5EF4-FFF2-40B4-BE49-F238E27FC236}">
                <a16:creationId xmlns:a16="http://schemas.microsoft.com/office/drawing/2014/main" id="{766BEB92-783A-4EEA-B33F-90297C70497C}"/>
              </a:ext>
            </a:extLst>
          </p:cNvPr>
          <p:cNvSpPr>
            <a:spLocks noGrp="1"/>
          </p:cNvSpPr>
          <p:nvPr>
            <p:ph type="sldNum" sz="quarter" idx="12"/>
          </p:nvPr>
        </p:nvSpPr>
        <p:spPr/>
        <p:txBody>
          <a:bodyPr/>
          <a:lstStyle>
            <a:lvl1pPr>
              <a:defRPr/>
            </a:lvl1pPr>
          </a:lstStyle>
          <a:p>
            <a:pPr>
              <a:defRPr/>
            </a:pPr>
            <a:fld id="{9B4B3E48-6E5B-4CA6-8E61-9E2693A2BC19}" type="slidenum">
              <a:rPr lang="sl-SI"/>
              <a:pPr>
                <a:defRPr/>
              </a:pPr>
              <a:t>‹#›</a:t>
            </a:fld>
            <a:endParaRPr lang="sl-SI" dirty="0"/>
          </a:p>
        </p:txBody>
      </p:sp>
    </p:spTree>
    <p:extLst>
      <p:ext uri="{BB962C8B-B14F-4D97-AF65-F5344CB8AC3E}">
        <p14:creationId xmlns:p14="http://schemas.microsoft.com/office/powerpoint/2010/main" val="2993997388"/>
      </p:ext>
    </p:extLst>
  </p:cSld>
  <p:clrMapOvr>
    <a:masterClrMapping/>
  </p:clrMapOvr>
  <p:transition spd="slow">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sl-SI"/>
              <a:t>Kliknite, če želite urediti slog naslova matrice</a:t>
            </a:r>
            <a:endParaRPr lang="en-US"/>
          </a:p>
        </p:txBody>
      </p:sp>
      <p:sp>
        <p:nvSpPr>
          <p:cNvPr id="3" name="Ograda besedila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sl-SI"/>
              <a:t>Kliknite, če želite urediti sloge besedila matrice</a:t>
            </a:r>
          </a:p>
        </p:txBody>
      </p:sp>
      <p:sp>
        <p:nvSpPr>
          <p:cNvPr id="4" name="Ograda datuma 9">
            <a:extLst>
              <a:ext uri="{FF2B5EF4-FFF2-40B4-BE49-F238E27FC236}">
                <a16:creationId xmlns:a16="http://schemas.microsoft.com/office/drawing/2014/main" id="{343FB9A0-7E3D-4AEC-8ED9-B225076DB728}"/>
              </a:ext>
            </a:extLst>
          </p:cNvPr>
          <p:cNvSpPr>
            <a:spLocks noGrp="1"/>
          </p:cNvSpPr>
          <p:nvPr>
            <p:ph type="dt" sz="half" idx="10"/>
          </p:nvPr>
        </p:nvSpPr>
        <p:spPr/>
        <p:txBody>
          <a:bodyPr/>
          <a:lstStyle>
            <a:lvl1pPr>
              <a:defRPr/>
            </a:lvl1pPr>
          </a:lstStyle>
          <a:p>
            <a:pPr>
              <a:defRPr/>
            </a:pPr>
            <a:endParaRPr lang="sl-SI"/>
          </a:p>
        </p:txBody>
      </p:sp>
      <p:sp>
        <p:nvSpPr>
          <p:cNvPr id="5" name="Ograda noge 21">
            <a:extLst>
              <a:ext uri="{FF2B5EF4-FFF2-40B4-BE49-F238E27FC236}">
                <a16:creationId xmlns:a16="http://schemas.microsoft.com/office/drawing/2014/main" id="{C41FB1EA-DA0E-4410-B6A9-F9D805F906ED}"/>
              </a:ext>
            </a:extLst>
          </p:cNvPr>
          <p:cNvSpPr>
            <a:spLocks noGrp="1"/>
          </p:cNvSpPr>
          <p:nvPr>
            <p:ph type="ftr" sz="quarter" idx="11"/>
          </p:nvPr>
        </p:nvSpPr>
        <p:spPr/>
        <p:txBody>
          <a:bodyPr/>
          <a:lstStyle>
            <a:lvl1pPr>
              <a:defRPr/>
            </a:lvl1pPr>
          </a:lstStyle>
          <a:p>
            <a:pPr>
              <a:defRPr/>
            </a:pPr>
            <a:r>
              <a:rPr lang="sl-SI"/>
              <a:t>Maribor, november 2017</a:t>
            </a:r>
            <a:endParaRPr lang="sl-SI" dirty="0"/>
          </a:p>
        </p:txBody>
      </p:sp>
      <p:sp>
        <p:nvSpPr>
          <p:cNvPr id="6" name="Ograda številke diapozitiva 17">
            <a:extLst>
              <a:ext uri="{FF2B5EF4-FFF2-40B4-BE49-F238E27FC236}">
                <a16:creationId xmlns:a16="http://schemas.microsoft.com/office/drawing/2014/main" id="{58BA1B0C-75C8-4BDA-9F69-2EAEDAFCE8D7}"/>
              </a:ext>
            </a:extLst>
          </p:cNvPr>
          <p:cNvSpPr>
            <a:spLocks noGrp="1"/>
          </p:cNvSpPr>
          <p:nvPr>
            <p:ph type="sldNum" sz="quarter" idx="12"/>
          </p:nvPr>
        </p:nvSpPr>
        <p:spPr/>
        <p:txBody>
          <a:bodyPr/>
          <a:lstStyle>
            <a:lvl1pPr>
              <a:defRPr/>
            </a:lvl1pPr>
          </a:lstStyle>
          <a:p>
            <a:pPr>
              <a:defRPr/>
            </a:pPr>
            <a:fld id="{D454F83B-7C41-4355-B586-F36A82C1BFAC}" type="slidenum">
              <a:rPr lang="sl-SI"/>
              <a:pPr>
                <a:defRPr/>
              </a:pPr>
              <a:t>‹#›</a:t>
            </a:fld>
            <a:endParaRPr lang="sl-SI" dirty="0"/>
          </a:p>
        </p:txBody>
      </p:sp>
    </p:spTree>
    <p:extLst>
      <p:ext uri="{BB962C8B-B14F-4D97-AF65-F5344CB8AC3E}">
        <p14:creationId xmlns:p14="http://schemas.microsoft.com/office/powerpoint/2010/main" val="618563424"/>
      </p:ext>
    </p:extLst>
  </p:cSld>
  <p:clrMapOvr>
    <a:masterClrMapping/>
  </p:clrMapOvr>
  <p:transition spd="slow">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a:xfrm>
            <a:off x="457200" y="704088"/>
            <a:ext cx="8229600" cy="1143000"/>
          </a:xfrm>
        </p:spPr>
        <p:txBody>
          <a:bodyPr/>
          <a:lstStyle/>
          <a:p>
            <a:r>
              <a:rPr lang="sl-SI"/>
              <a:t>Kliknite, če želite urediti slog naslova matrice</a:t>
            </a:r>
            <a:endParaRPr lang="en-US"/>
          </a:p>
        </p:txBody>
      </p:sp>
      <p:sp>
        <p:nvSpPr>
          <p:cNvPr id="3" name="Ograda vsebine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endParaRPr lang="en-US"/>
          </a:p>
        </p:txBody>
      </p:sp>
      <p:sp>
        <p:nvSpPr>
          <p:cNvPr id="4" name="Ograda vsebine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endParaRPr lang="en-US"/>
          </a:p>
        </p:txBody>
      </p:sp>
      <p:sp>
        <p:nvSpPr>
          <p:cNvPr id="5" name="Ograda datuma 9">
            <a:extLst>
              <a:ext uri="{FF2B5EF4-FFF2-40B4-BE49-F238E27FC236}">
                <a16:creationId xmlns:a16="http://schemas.microsoft.com/office/drawing/2014/main" id="{3B732A46-A535-4C0C-AC64-54AAAFC1DADE}"/>
              </a:ext>
            </a:extLst>
          </p:cNvPr>
          <p:cNvSpPr>
            <a:spLocks noGrp="1"/>
          </p:cNvSpPr>
          <p:nvPr>
            <p:ph type="dt" sz="half" idx="10"/>
          </p:nvPr>
        </p:nvSpPr>
        <p:spPr/>
        <p:txBody>
          <a:bodyPr/>
          <a:lstStyle>
            <a:lvl1pPr>
              <a:defRPr/>
            </a:lvl1pPr>
          </a:lstStyle>
          <a:p>
            <a:pPr>
              <a:defRPr/>
            </a:pPr>
            <a:endParaRPr lang="sl-SI"/>
          </a:p>
        </p:txBody>
      </p:sp>
      <p:sp>
        <p:nvSpPr>
          <p:cNvPr id="6" name="Ograda noge 21">
            <a:extLst>
              <a:ext uri="{FF2B5EF4-FFF2-40B4-BE49-F238E27FC236}">
                <a16:creationId xmlns:a16="http://schemas.microsoft.com/office/drawing/2014/main" id="{7D4935E4-BDE4-4E66-8F30-5370843282B6}"/>
              </a:ext>
            </a:extLst>
          </p:cNvPr>
          <p:cNvSpPr>
            <a:spLocks noGrp="1"/>
          </p:cNvSpPr>
          <p:nvPr>
            <p:ph type="ftr" sz="quarter" idx="11"/>
          </p:nvPr>
        </p:nvSpPr>
        <p:spPr/>
        <p:txBody>
          <a:bodyPr/>
          <a:lstStyle>
            <a:lvl1pPr>
              <a:defRPr/>
            </a:lvl1pPr>
          </a:lstStyle>
          <a:p>
            <a:pPr>
              <a:defRPr/>
            </a:pPr>
            <a:r>
              <a:rPr lang="sl-SI"/>
              <a:t>Maribor, november 2017</a:t>
            </a:r>
            <a:endParaRPr lang="sl-SI" dirty="0"/>
          </a:p>
        </p:txBody>
      </p:sp>
      <p:sp>
        <p:nvSpPr>
          <p:cNvPr id="7" name="Ograda številke diapozitiva 17">
            <a:extLst>
              <a:ext uri="{FF2B5EF4-FFF2-40B4-BE49-F238E27FC236}">
                <a16:creationId xmlns:a16="http://schemas.microsoft.com/office/drawing/2014/main" id="{01FB340F-58D8-4021-8048-1C5E1FFD7CFF}"/>
              </a:ext>
            </a:extLst>
          </p:cNvPr>
          <p:cNvSpPr>
            <a:spLocks noGrp="1"/>
          </p:cNvSpPr>
          <p:nvPr>
            <p:ph type="sldNum" sz="quarter" idx="12"/>
          </p:nvPr>
        </p:nvSpPr>
        <p:spPr/>
        <p:txBody>
          <a:bodyPr/>
          <a:lstStyle>
            <a:lvl1pPr>
              <a:defRPr/>
            </a:lvl1pPr>
          </a:lstStyle>
          <a:p>
            <a:pPr>
              <a:defRPr/>
            </a:pPr>
            <a:fld id="{26B308DF-A867-4168-AA87-D13F84F863D5}" type="slidenum">
              <a:rPr lang="sl-SI"/>
              <a:pPr>
                <a:defRPr/>
              </a:pPr>
              <a:t>‹#›</a:t>
            </a:fld>
            <a:endParaRPr lang="sl-SI" dirty="0"/>
          </a:p>
        </p:txBody>
      </p:sp>
    </p:spTree>
    <p:extLst>
      <p:ext uri="{BB962C8B-B14F-4D97-AF65-F5344CB8AC3E}">
        <p14:creationId xmlns:p14="http://schemas.microsoft.com/office/powerpoint/2010/main" val="375737463"/>
      </p:ext>
    </p:extLst>
  </p:cSld>
  <p:clrMapOvr>
    <a:masterClrMapping/>
  </p:clrMapOvr>
  <p:transition spd="slow">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a:xfrm>
            <a:off x="457200" y="704088"/>
            <a:ext cx="8229600" cy="1143000"/>
          </a:xfrm>
        </p:spPr>
        <p:txBody>
          <a:bodyPr/>
          <a:lstStyle>
            <a:lvl1pPr>
              <a:defRPr/>
            </a:lvl1pPr>
          </a:lstStyle>
          <a:p>
            <a:r>
              <a:rPr lang="sl-SI"/>
              <a:t>Kliknite, če želite urediti slog naslova matrice</a:t>
            </a:r>
            <a:endParaRPr lang="en-US"/>
          </a:p>
        </p:txBody>
      </p:sp>
      <p:sp>
        <p:nvSpPr>
          <p:cNvPr id="3" name="Ograda besedila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sl-SI"/>
              <a:t>Kliknite, če želite urediti sloge besedila matrice</a:t>
            </a:r>
          </a:p>
        </p:txBody>
      </p:sp>
      <p:sp>
        <p:nvSpPr>
          <p:cNvPr id="4" name="Ograda besedila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sl-SI"/>
              <a:t>Kliknite, če želite urediti sloge besedila matrice</a:t>
            </a:r>
          </a:p>
        </p:txBody>
      </p:sp>
      <p:sp>
        <p:nvSpPr>
          <p:cNvPr id="5" name="Ograda vsebine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endParaRPr lang="en-US"/>
          </a:p>
        </p:txBody>
      </p:sp>
      <p:sp>
        <p:nvSpPr>
          <p:cNvPr id="6" name="Ograda vsebine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endParaRPr lang="en-US"/>
          </a:p>
        </p:txBody>
      </p:sp>
      <p:sp>
        <p:nvSpPr>
          <p:cNvPr id="7" name="Ograda datuma 9">
            <a:extLst>
              <a:ext uri="{FF2B5EF4-FFF2-40B4-BE49-F238E27FC236}">
                <a16:creationId xmlns:a16="http://schemas.microsoft.com/office/drawing/2014/main" id="{416835F3-DFB8-46DF-A7B0-B790F4BA1D1A}"/>
              </a:ext>
            </a:extLst>
          </p:cNvPr>
          <p:cNvSpPr>
            <a:spLocks noGrp="1"/>
          </p:cNvSpPr>
          <p:nvPr>
            <p:ph type="dt" sz="half" idx="10"/>
          </p:nvPr>
        </p:nvSpPr>
        <p:spPr/>
        <p:txBody>
          <a:bodyPr/>
          <a:lstStyle>
            <a:lvl1pPr>
              <a:defRPr/>
            </a:lvl1pPr>
          </a:lstStyle>
          <a:p>
            <a:pPr>
              <a:defRPr/>
            </a:pPr>
            <a:endParaRPr lang="sl-SI"/>
          </a:p>
        </p:txBody>
      </p:sp>
      <p:sp>
        <p:nvSpPr>
          <p:cNvPr id="8" name="Ograda noge 21">
            <a:extLst>
              <a:ext uri="{FF2B5EF4-FFF2-40B4-BE49-F238E27FC236}">
                <a16:creationId xmlns:a16="http://schemas.microsoft.com/office/drawing/2014/main" id="{A7B24F19-65CB-44CF-9AE4-EBF4A4E28622}"/>
              </a:ext>
            </a:extLst>
          </p:cNvPr>
          <p:cNvSpPr>
            <a:spLocks noGrp="1"/>
          </p:cNvSpPr>
          <p:nvPr>
            <p:ph type="ftr" sz="quarter" idx="11"/>
          </p:nvPr>
        </p:nvSpPr>
        <p:spPr/>
        <p:txBody>
          <a:bodyPr/>
          <a:lstStyle>
            <a:lvl1pPr>
              <a:defRPr/>
            </a:lvl1pPr>
          </a:lstStyle>
          <a:p>
            <a:pPr>
              <a:defRPr/>
            </a:pPr>
            <a:r>
              <a:rPr lang="sl-SI"/>
              <a:t>Maribor, november 2017</a:t>
            </a:r>
            <a:endParaRPr lang="sl-SI" dirty="0"/>
          </a:p>
        </p:txBody>
      </p:sp>
      <p:sp>
        <p:nvSpPr>
          <p:cNvPr id="9" name="Ograda številke diapozitiva 17">
            <a:extLst>
              <a:ext uri="{FF2B5EF4-FFF2-40B4-BE49-F238E27FC236}">
                <a16:creationId xmlns:a16="http://schemas.microsoft.com/office/drawing/2014/main" id="{4D037B26-E297-4C8E-835D-D1FF86B3934C}"/>
              </a:ext>
            </a:extLst>
          </p:cNvPr>
          <p:cNvSpPr>
            <a:spLocks noGrp="1"/>
          </p:cNvSpPr>
          <p:nvPr>
            <p:ph type="sldNum" sz="quarter" idx="12"/>
          </p:nvPr>
        </p:nvSpPr>
        <p:spPr/>
        <p:txBody>
          <a:bodyPr/>
          <a:lstStyle>
            <a:lvl1pPr>
              <a:defRPr/>
            </a:lvl1pPr>
          </a:lstStyle>
          <a:p>
            <a:pPr>
              <a:defRPr/>
            </a:pPr>
            <a:fld id="{5E141EF8-32B9-403A-9830-E2AC5BA8E0D9}" type="slidenum">
              <a:rPr lang="sl-SI"/>
              <a:pPr>
                <a:defRPr/>
              </a:pPr>
              <a:t>‹#›</a:t>
            </a:fld>
            <a:endParaRPr lang="sl-SI" dirty="0"/>
          </a:p>
        </p:txBody>
      </p:sp>
    </p:spTree>
    <p:extLst>
      <p:ext uri="{BB962C8B-B14F-4D97-AF65-F5344CB8AC3E}">
        <p14:creationId xmlns:p14="http://schemas.microsoft.com/office/powerpoint/2010/main" val="922814380"/>
      </p:ext>
    </p:extLst>
  </p:cSld>
  <p:clrMapOvr>
    <a:masterClrMapping/>
  </p:clrMapOvr>
  <p:transition spd="slow">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sl-SI"/>
              <a:t>Kliknite, če želite urediti slog naslova matrice</a:t>
            </a:r>
            <a:endParaRPr lang="en-US"/>
          </a:p>
        </p:txBody>
      </p:sp>
      <p:sp>
        <p:nvSpPr>
          <p:cNvPr id="3" name="Ograda datuma 9">
            <a:extLst>
              <a:ext uri="{FF2B5EF4-FFF2-40B4-BE49-F238E27FC236}">
                <a16:creationId xmlns:a16="http://schemas.microsoft.com/office/drawing/2014/main" id="{E86AC557-61C8-4815-9153-505DCDA57378}"/>
              </a:ext>
            </a:extLst>
          </p:cNvPr>
          <p:cNvSpPr>
            <a:spLocks noGrp="1"/>
          </p:cNvSpPr>
          <p:nvPr>
            <p:ph type="dt" sz="half" idx="10"/>
          </p:nvPr>
        </p:nvSpPr>
        <p:spPr/>
        <p:txBody>
          <a:bodyPr/>
          <a:lstStyle>
            <a:lvl1pPr>
              <a:defRPr/>
            </a:lvl1pPr>
          </a:lstStyle>
          <a:p>
            <a:pPr>
              <a:defRPr/>
            </a:pPr>
            <a:endParaRPr lang="sl-SI"/>
          </a:p>
        </p:txBody>
      </p:sp>
      <p:sp>
        <p:nvSpPr>
          <p:cNvPr id="4" name="Ograda noge 21">
            <a:extLst>
              <a:ext uri="{FF2B5EF4-FFF2-40B4-BE49-F238E27FC236}">
                <a16:creationId xmlns:a16="http://schemas.microsoft.com/office/drawing/2014/main" id="{C1ED5FBA-CB01-4EA9-A03E-63C2530E01FD}"/>
              </a:ext>
            </a:extLst>
          </p:cNvPr>
          <p:cNvSpPr>
            <a:spLocks noGrp="1"/>
          </p:cNvSpPr>
          <p:nvPr>
            <p:ph type="ftr" sz="quarter" idx="11"/>
          </p:nvPr>
        </p:nvSpPr>
        <p:spPr/>
        <p:txBody>
          <a:bodyPr/>
          <a:lstStyle>
            <a:lvl1pPr>
              <a:defRPr/>
            </a:lvl1pPr>
          </a:lstStyle>
          <a:p>
            <a:pPr>
              <a:defRPr/>
            </a:pPr>
            <a:r>
              <a:rPr lang="sl-SI"/>
              <a:t>Maribor, november 2017</a:t>
            </a:r>
            <a:endParaRPr lang="sl-SI" dirty="0"/>
          </a:p>
        </p:txBody>
      </p:sp>
      <p:sp>
        <p:nvSpPr>
          <p:cNvPr id="5" name="Ograda številke diapozitiva 17">
            <a:extLst>
              <a:ext uri="{FF2B5EF4-FFF2-40B4-BE49-F238E27FC236}">
                <a16:creationId xmlns:a16="http://schemas.microsoft.com/office/drawing/2014/main" id="{F88C6C82-2064-443B-A636-9FBD5DC76935}"/>
              </a:ext>
            </a:extLst>
          </p:cNvPr>
          <p:cNvSpPr>
            <a:spLocks noGrp="1"/>
          </p:cNvSpPr>
          <p:nvPr>
            <p:ph type="sldNum" sz="quarter" idx="12"/>
          </p:nvPr>
        </p:nvSpPr>
        <p:spPr/>
        <p:txBody>
          <a:bodyPr/>
          <a:lstStyle>
            <a:lvl1pPr>
              <a:defRPr/>
            </a:lvl1pPr>
          </a:lstStyle>
          <a:p>
            <a:pPr>
              <a:defRPr/>
            </a:pPr>
            <a:fld id="{18A523A0-74FF-4192-A564-78B1A4597F94}" type="slidenum">
              <a:rPr lang="sl-SI"/>
              <a:pPr>
                <a:defRPr/>
              </a:pPr>
              <a:t>‹#›</a:t>
            </a:fld>
            <a:endParaRPr lang="sl-SI" dirty="0"/>
          </a:p>
        </p:txBody>
      </p:sp>
    </p:spTree>
    <p:extLst>
      <p:ext uri="{BB962C8B-B14F-4D97-AF65-F5344CB8AC3E}">
        <p14:creationId xmlns:p14="http://schemas.microsoft.com/office/powerpoint/2010/main" val="1352084108"/>
      </p:ext>
    </p:extLst>
  </p:cSld>
  <p:clrMapOvr>
    <a:masterClrMapping/>
  </p:clrMapOvr>
  <p:transition spd="slow">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grada datuma 9">
            <a:extLst>
              <a:ext uri="{FF2B5EF4-FFF2-40B4-BE49-F238E27FC236}">
                <a16:creationId xmlns:a16="http://schemas.microsoft.com/office/drawing/2014/main" id="{AA72D35B-BAE5-4D1E-BEB8-704F59C06DEF}"/>
              </a:ext>
            </a:extLst>
          </p:cNvPr>
          <p:cNvSpPr>
            <a:spLocks noGrp="1"/>
          </p:cNvSpPr>
          <p:nvPr>
            <p:ph type="dt" sz="half" idx="10"/>
          </p:nvPr>
        </p:nvSpPr>
        <p:spPr/>
        <p:txBody>
          <a:bodyPr/>
          <a:lstStyle>
            <a:lvl1pPr>
              <a:defRPr/>
            </a:lvl1pPr>
          </a:lstStyle>
          <a:p>
            <a:pPr>
              <a:defRPr/>
            </a:pPr>
            <a:endParaRPr lang="sl-SI"/>
          </a:p>
        </p:txBody>
      </p:sp>
      <p:sp>
        <p:nvSpPr>
          <p:cNvPr id="3" name="Ograda noge 21">
            <a:extLst>
              <a:ext uri="{FF2B5EF4-FFF2-40B4-BE49-F238E27FC236}">
                <a16:creationId xmlns:a16="http://schemas.microsoft.com/office/drawing/2014/main" id="{5081C5A3-E343-41C8-8B84-C840C1BBF1F3}"/>
              </a:ext>
            </a:extLst>
          </p:cNvPr>
          <p:cNvSpPr>
            <a:spLocks noGrp="1"/>
          </p:cNvSpPr>
          <p:nvPr>
            <p:ph type="ftr" sz="quarter" idx="11"/>
          </p:nvPr>
        </p:nvSpPr>
        <p:spPr/>
        <p:txBody>
          <a:bodyPr/>
          <a:lstStyle>
            <a:lvl1pPr>
              <a:defRPr/>
            </a:lvl1pPr>
          </a:lstStyle>
          <a:p>
            <a:pPr>
              <a:defRPr/>
            </a:pPr>
            <a:r>
              <a:rPr lang="sl-SI"/>
              <a:t>Maribor, november 2017</a:t>
            </a:r>
            <a:endParaRPr lang="sl-SI" dirty="0"/>
          </a:p>
        </p:txBody>
      </p:sp>
      <p:sp>
        <p:nvSpPr>
          <p:cNvPr id="4" name="Ograda številke diapozitiva 17">
            <a:extLst>
              <a:ext uri="{FF2B5EF4-FFF2-40B4-BE49-F238E27FC236}">
                <a16:creationId xmlns:a16="http://schemas.microsoft.com/office/drawing/2014/main" id="{8FAF4274-DB9F-4A14-A72C-82D35F564000}"/>
              </a:ext>
            </a:extLst>
          </p:cNvPr>
          <p:cNvSpPr>
            <a:spLocks noGrp="1"/>
          </p:cNvSpPr>
          <p:nvPr>
            <p:ph type="sldNum" sz="quarter" idx="12"/>
          </p:nvPr>
        </p:nvSpPr>
        <p:spPr/>
        <p:txBody>
          <a:bodyPr/>
          <a:lstStyle>
            <a:lvl1pPr>
              <a:defRPr/>
            </a:lvl1pPr>
          </a:lstStyle>
          <a:p>
            <a:pPr>
              <a:defRPr/>
            </a:pPr>
            <a:fld id="{DB62D080-CF42-49D4-8243-874681FA0927}" type="slidenum">
              <a:rPr lang="sl-SI"/>
              <a:pPr>
                <a:defRPr/>
              </a:pPr>
              <a:t>‹#›</a:t>
            </a:fld>
            <a:endParaRPr lang="sl-SI" dirty="0"/>
          </a:p>
        </p:txBody>
      </p:sp>
    </p:spTree>
    <p:extLst>
      <p:ext uri="{BB962C8B-B14F-4D97-AF65-F5344CB8AC3E}">
        <p14:creationId xmlns:p14="http://schemas.microsoft.com/office/powerpoint/2010/main" val="641045337"/>
      </p:ext>
    </p:extLst>
  </p:cSld>
  <p:clrMapOvr>
    <a:masterClrMapping/>
  </p:clrMapOvr>
  <p:transition spd="slow">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1_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sl-SI"/>
              <a:t>Kliknite, če želite urediti slog naslova matrice</a:t>
            </a:r>
            <a:endParaRPr lang="en-US"/>
          </a:p>
        </p:txBody>
      </p:sp>
      <p:sp>
        <p:nvSpPr>
          <p:cNvPr id="3" name="Ograda besedila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sl-SI"/>
              <a:t>Kliknite, če želite urediti sloge besedila matrice</a:t>
            </a:r>
          </a:p>
        </p:txBody>
      </p:sp>
      <p:sp>
        <p:nvSpPr>
          <p:cNvPr id="4" name="Ograda vsebine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endParaRPr lang="en-US"/>
          </a:p>
        </p:txBody>
      </p:sp>
      <p:sp>
        <p:nvSpPr>
          <p:cNvPr id="5" name="Ograda datuma 9">
            <a:extLst>
              <a:ext uri="{FF2B5EF4-FFF2-40B4-BE49-F238E27FC236}">
                <a16:creationId xmlns:a16="http://schemas.microsoft.com/office/drawing/2014/main" id="{4F7420D8-4554-4AD9-9635-F54BE00D8223}"/>
              </a:ext>
            </a:extLst>
          </p:cNvPr>
          <p:cNvSpPr>
            <a:spLocks noGrp="1"/>
          </p:cNvSpPr>
          <p:nvPr>
            <p:ph type="dt" sz="half" idx="10"/>
          </p:nvPr>
        </p:nvSpPr>
        <p:spPr/>
        <p:txBody>
          <a:bodyPr/>
          <a:lstStyle>
            <a:lvl1pPr>
              <a:defRPr/>
            </a:lvl1pPr>
          </a:lstStyle>
          <a:p>
            <a:pPr>
              <a:defRPr/>
            </a:pPr>
            <a:endParaRPr lang="sl-SI"/>
          </a:p>
        </p:txBody>
      </p:sp>
      <p:sp>
        <p:nvSpPr>
          <p:cNvPr id="6" name="Ograda noge 21">
            <a:extLst>
              <a:ext uri="{FF2B5EF4-FFF2-40B4-BE49-F238E27FC236}">
                <a16:creationId xmlns:a16="http://schemas.microsoft.com/office/drawing/2014/main" id="{C3428612-7D1E-4A7D-939F-A0ABC3DB0425}"/>
              </a:ext>
            </a:extLst>
          </p:cNvPr>
          <p:cNvSpPr>
            <a:spLocks noGrp="1"/>
          </p:cNvSpPr>
          <p:nvPr>
            <p:ph type="ftr" sz="quarter" idx="11"/>
          </p:nvPr>
        </p:nvSpPr>
        <p:spPr/>
        <p:txBody>
          <a:bodyPr/>
          <a:lstStyle>
            <a:lvl1pPr>
              <a:defRPr/>
            </a:lvl1pPr>
          </a:lstStyle>
          <a:p>
            <a:pPr>
              <a:defRPr/>
            </a:pPr>
            <a:r>
              <a:rPr lang="sl-SI"/>
              <a:t>Maribor, november 2017</a:t>
            </a:r>
            <a:endParaRPr lang="sl-SI" dirty="0"/>
          </a:p>
        </p:txBody>
      </p:sp>
      <p:sp>
        <p:nvSpPr>
          <p:cNvPr id="7" name="Ograda številke diapozitiva 17">
            <a:extLst>
              <a:ext uri="{FF2B5EF4-FFF2-40B4-BE49-F238E27FC236}">
                <a16:creationId xmlns:a16="http://schemas.microsoft.com/office/drawing/2014/main" id="{22B8E676-CD51-47C6-96DC-8422BB74F5C6}"/>
              </a:ext>
            </a:extLst>
          </p:cNvPr>
          <p:cNvSpPr>
            <a:spLocks noGrp="1"/>
          </p:cNvSpPr>
          <p:nvPr>
            <p:ph type="sldNum" sz="quarter" idx="12"/>
          </p:nvPr>
        </p:nvSpPr>
        <p:spPr/>
        <p:txBody>
          <a:bodyPr/>
          <a:lstStyle>
            <a:lvl1pPr>
              <a:defRPr/>
            </a:lvl1pPr>
          </a:lstStyle>
          <a:p>
            <a:pPr>
              <a:defRPr/>
            </a:pPr>
            <a:fld id="{A8E3128D-A10C-4FCF-8AD7-711A8BE04627}" type="slidenum">
              <a:rPr lang="sl-SI"/>
              <a:pPr>
                <a:defRPr/>
              </a:pPr>
              <a:t>‹#›</a:t>
            </a:fld>
            <a:endParaRPr lang="sl-SI" dirty="0"/>
          </a:p>
        </p:txBody>
      </p:sp>
    </p:spTree>
    <p:extLst>
      <p:ext uri="{BB962C8B-B14F-4D97-AF65-F5344CB8AC3E}">
        <p14:creationId xmlns:p14="http://schemas.microsoft.com/office/powerpoint/2010/main" val="3965546615"/>
      </p:ext>
    </p:extLst>
  </p:cSld>
  <p:clrMapOvr>
    <a:masterClrMapping/>
  </p:clrMapOvr>
  <p:transition spd="slow">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5" name="Odreži in zaokroži en kot pravokotnika 4">
            <a:extLst>
              <a:ext uri="{FF2B5EF4-FFF2-40B4-BE49-F238E27FC236}">
                <a16:creationId xmlns:a16="http://schemas.microsoft.com/office/drawing/2014/main" id="{809C1213-5B2B-46E1-AE64-5D1536C8E099}"/>
              </a:ext>
            </a:extLst>
          </p:cNvPr>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6" name="Pravokotni trikotnik 5">
            <a:extLst>
              <a:ext uri="{FF2B5EF4-FFF2-40B4-BE49-F238E27FC236}">
                <a16:creationId xmlns:a16="http://schemas.microsoft.com/office/drawing/2014/main" id="{954AE2E6-2A73-43E6-90B4-F650DB775EBF}"/>
              </a:ext>
            </a:extLst>
          </p:cNvPr>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7" name="Prostoročno 6">
            <a:extLst>
              <a:ext uri="{FF2B5EF4-FFF2-40B4-BE49-F238E27FC236}">
                <a16:creationId xmlns:a16="http://schemas.microsoft.com/office/drawing/2014/main" id="{C2DEA0CF-665F-42AF-B3CE-ACCE786BB609}"/>
              </a:ext>
            </a:extLst>
          </p:cNvPr>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dirty="0">
              <a:latin typeface="+mn-lt"/>
              <a:cs typeface="+mn-cs"/>
            </a:endParaRPr>
          </a:p>
        </p:txBody>
      </p:sp>
      <p:sp>
        <p:nvSpPr>
          <p:cNvPr id="8" name="Prostoročno 7">
            <a:extLst>
              <a:ext uri="{FF2B5EF4-FFF2-40B4-BE49-F238E27FC236}">
                <a16:creationId xmlns:a16="http://schemas.microsoft.com/office/drawing/2014/main" id="{7CC76E95-20E2-47BE-B083-3121D84FE3B8}"/>
              </a:ext>
            </a:extLst>
          </p:cNvPr>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dirty="0">
              <a:latin typeface="+mn-lt"/>
              <a:cs typeface="+mn-cs"/>
            </a:endParaRPr>
          </a:p>
        </p:txBody>
      </p:sp>
      <p:sp>
        <p:nvSpPr>
          <p:cNvPr id="2" name="Naslov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sl-SI"/>
              <a:t>Kliknite, če želite urediti slog naslova matrice</a:t>
            </a:r>
            <a:endParaRPr lang="en-US"/>
          </a:p>
        </p:txBody>
      </p:sp>
      <p:sp>
        <p:nvSpPr>
          <p:cNvPr id="4" name="Ograda besedila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sl-SI"/>
              <a:t>Kliknite, če želite urediti sloge besedila matrice</a:t>
            </a:r>
          </a:p>
        </p:txBody>
      </p:sp>
      <p:sp>
        <p:nvSpPr>
          <p:cNvPr id="3" name="Ograda slik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sl-SI" noProof="0" dirty="0"/>
              <a:t>Kliknite ikono, če želite dodati sliko</a:t>
            </a:r>
            <a:endParaRPr lang="en-US" noProof="0" dirty="0"/>
          </a:p>
        </p:txBody>
      </p:sp>
      <p:sp>
        <p:nvSpPr>
          <p:cNvPr id="9" name="Ograda datuma 4">
            <a:extLst>
              <a:ext uri="{FF2B5EF4-FFF2-40B4-BE49-F238E27FC236}">
                <a16:creationId xmlns:a16="http://schemas.microsoft.com/office/drawing/2014/main" id="{60E8B5E0-94C0-446E-8574-C93C1083D1DE}"/>
              </a:ext>
            </a:extLst>
          </p:cNvPr>
          <p:cNvSpPr>
            <a:spLocks noGrp="1"/>
          </p:cNvSpPr>
          <p:nvPr>
            <p:ph type="dt" sz="half" idx="10"/>
          </p:nvPr>
        </p:nvSpPr>
        <p:spPr/>
        <p:txBody>
          <a:bodyPr/>
          <a:lstStyle>
            <a:lvl1pPr>
              <a:defRPr dirty="0"/>
            </a:lvl1pPr>
          </a:lstStyle>
          <a:p>
            <a:pPr>
              <a:defRPr/>
            </a:pPr>
            <a:endParaRPr lang="sl-SI"/>
          </a:p>
        </p:txBody>
      </p:sp>
      <p:sp>
        <p:nvSpPr>
          <p:cNvPr id="10" name="Ograda noge 5">
            <a:extLst>
              <a:ext uri="{FF2B5EF4-FFF2-40B4-BE49-F238E27FC236}">
                <a16:creationId xmlns:a16="http://schemas.microsoft.com/office/drawing/2014/main" id="{1D89F5FF-EA79-47A7-8DB9-8DA9A0D718D3}"/>
              </a:ext>
            </a:extLst>
          </p:cNvPr>
          <p:cNvSpPr>
            <a:spLocks noGrp="1"/>
          </p:cNvSpPr>
          <p:nvPr>
            <p:ph type="ftr" sz="quarter" idx="11"/>
          </p:nvPr>
        </p:nvSpPr>
        <p:spPr/>
        <p:txBody>
          <a:bodyPr/>
          <a:lstStyle>
            <a:lvl1pPr>
              <a:defRPr/>
            </a:lvl1pPr>
          </a:lstStyle>
          <a:p>
            <a:pPr>
              <a:defRPr/>
            </a:pPr>
            <a:r>
              <a:rPr lang="sl-SI"/>
              <a:t>Maribor, november 2017</a:t>
            </a:r>
            <a:endParaRPr lang="sl-SI" dirty="0"/>
          </a:p>
        </p:txBody>
      </p:sp>
      <p:sp>
        <p:nvSpPr>
          <p:cNvPr id="11" name="Ograda številke diapozitiva 6">
            <a:extLst>
              <a:ext uri="{FF2B5EF4-FFF2-40B4-BE49-F238E27FC236}">
                <a16:creationId xmlns:a16="http://schemas.microsoft.com/office/drawing/2014/main" id="{33AC3530-B6F6-4787-8C5A-C577D38BD9CD}"/>
              </a:ext>
            </a:extLst>
          </p:cNvPr>
          <p:cNvSpPr>
            <a:spLocks noGrp="1"/>
          </p:cNvSpPr>
          <p:nvPr>
            <p:ph type="sldNum" sz="quarter" idx="12"/>
          </p:nvPr>
        </p:nvSpPr>
        <p:spPr>
          <a:xfrm>
            <a:off x="8077200" y="6356350"/>
            <a:ext cx="609600" cy="365125"/>
          </a:xfrm>
        </p:spPr>
        <p:txBody>
          <a:bodyPr/>
          <a:lstStyle>
            <a:lvl1pPr>
              <a:defRPr/>
            </a:lvl1pPr>
          </a:lstStyle>
          <a:p>
            <a:pPr>
              <a:defRPr/>
            </a:pPr>
            <a:fld id="{618105B2-8A33-4D3B-B281-DFA53124A774}" type="slidenum">
              <a:rPr lang="sl-SI"/>
              <a:pPr>
                <a:defRPr/>
              </a:pPr>
              <a:t>‹#›</a:t>
            </a:fld>
            <a:endParaRPr lang="sl-SI" dirty="0"/>
          </a:p>
        </p:txBody>
      </p:sp>
    </p:spTree>
    <p:extLst>
      <p:ext uri="{BB962C8B-B14F-4D97-AF65-F5344CB8AC3E}">
        <p14:creationId xmlns:p14="http://schemas.microsoft.com/office/powerpoint/2010/main" val="3057478376"/>
      </p:ext>
    </p:extLst>
  </p:cSld>
  <p:clrMapOvr>
    <a:masterClrMapping/>
  </p:clrMapOvr>
  <p:transition spd="slow">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Prostoročno 6">
            <a:extLst>
              <a:ext uri="{FF2B5EF4-FFF2-40B4-BE49-F238E27FC236}">
                <a16:creationId xmlns:a16="http://schemas.microsoft.com/office/drawing/2014/main" id="{62698946-8197-43DF-9DD2-5F82305AED12}"/>
              </a:ext>
            </a:extLst>
          </p:cNvPr>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dirty="0">
              <a:latin typeface="+mn-lt"/>
              <a:cs typeface="+mn-cs"/>
            </a:endParaRPr>
          </a:p>
        </p:txBody>
      </p:sp>
      <p:sp>
        <p:nvSpPr>
          <p:cNvPr id="8" name="Prostoročno 7">
            <a:extLst>
              <a:ext uri="{FF2B5EF4-FFF2-40B4-BE49-F238E27FC236}">
                <a16:creationId xmlns:a16="http://schemas.microsoft.com/office/drawing/2014/main" id="{F2910BD0-35DD-42BF-9192-4D5B5EE40C38}"/>
              </a:ext>
            </a:extLst>
          </p:cNvPr>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dirty="0">
              <a:latin typeface="+mn-lt"/>
              <a:cs typeface="+mn-cs"/>
            </a:endParaRPr>
          </a:p>
        </p:txBody>
      </p:sp>
      <p:sp>
        <p:nvSpPr>
          <p:cNvPr id="1028" name="Ograda naslova 8">
            <a:extLst>
              <a:ext uri="{FF2B5EF4-FFF2-40B4-BE49-F238E27FC236}">
                <a16:creationId xmlns:a16="http://schemas.microsoft.com/office/drawing/2014/main" id="{908FE24A-2727-4F7A-9F46-A61C73A674E4}"/>
              </a:ext>
            </a:extLst>
          </p:cNvPr>
          <p:cNvSpPr>
            <a:spLocks noGrp="1" noChangeArrowheads="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sl-SI" altLang="sl-SI"/>
              <a:t>Kliknite, če želite urediti slog naslova matrice</a:t>
            </a:r>
            <a:endParaRPr lang="en-US" altLang="sl-SI"/>
          </a:p>
        </p:txBody>
      </p:sp>
      <p:sp>
        <p:nvSpPr>
          <p:cNvPr id="1029" name="Ograda besedila 29">
            <a:extLst>
              <a:ext uri="{FF2B5EF4-FFF2-40B4-BE49-F238E27FC236}">
                <a16:creationId xmlns:a16="http://schemas.microsoft.com/office/drawing/2014/main" id="{C2C4E546-A4ED-42AF-A6AF-4E5121980E64}"/>
              </a:ext>
            </a:extLst>
          </p:cNvPr>
          <p:cNvSpPr>
            <a:spLocks noGrp="1" noChangeArrowheads="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sl-SI" altLang="sl-SI"/>
              <a:t>Kliknite, če želite urediti sloge besedila matrice</a:t>
            </a:r>
          </a:p>
          <a:p>
            <a:pPr lvl="1"/>
            <a:r>
              <a:rPr lang="sl-SI" altLang="sl-SI"/>
              <a:t>Druga raven</a:t>
            </a:r>
          </a:p>
          <a:p>
            <a:pPr lvl="2"/>
            <a:r>
              <a:rPr lang="sl-SI" altLang="sl-SI"/>
              <a:t>Tretja raven</a:t>
            </a:r>
          </a:p>
          <a:p>
            <a:pPr lvl="3"/>
            <a:r>
              <a:rPr lang="sl-SI" altLang="sl-SI"/>
              <a:t>Četrta raven</a:t>
            </a:r>
          </a:p>
          <a:p>
            <a:pPr lvl="4"/>
            <a:r>
              <a:rPr lang="sl-SI" altLang="sl-SI"/>
              <a:t>Peta raven</a:t>
            </a:r>
            <a:endParaRPr lang="en-US" altLang="sl-SI"/>
          </a:p>
        </p:txBody>
      </p:sp>
      <p:sp>
        <p:nvSpPr>
          <p:cNvPr id="10" name="Ograda datuma 9">
            <a:extLst>
              <a:ext uri="{FF2B5EF4-FFF2-40B4-BE49-F238E27FC236}">
                <a16:creationId xmlns:a16="http://schemas.microsoft.com/office/drawing/2014/main" id="{181B3279-2A42-45B3-B45E-25596443F9BB}"/>
              </a:ext>
            </a:extLst>
          </p:cNvPr>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dirty="0">
                <a:solidFill>
                  <a:schemeClr val="tx2">
                    <a:shade val="90000"/>
                  </a:schemeClr>
                </a:solidFill>
                <a:latin typeface="Arial" charset="0"/>
                <a:cs typeface="Arial" charset="0"/>
              </a:defRPr>
            </a:lvl1pPr>
          </a:lstStyle>
          <a:p>
            <a:pPr>
              <a:defRPr/>
            </a:pPr>
            <a:endParaRPr lang="sl-SI"/>
          </a:p>
        </p:txBody>
      </p:sp>
      <p:sp>
        <p:nvSpPr>
          <p:cNvPr id="22" name="Ograda noge 21">
            <a:extLst>
              <a:ext uri="{FF2B5EF4-FFF2-40B4-BE49-F238E27FC236}">
                <a16:creationId xmlns:a16="http://schemas.microsoft.com/office/drawing/2014/main" id="{EF59A8FD-2B9E-4032-B2B6-4E037D44C63F}"/>
              </a:ext>
            </a:extLst>
          </p:cNvPr>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latin typeface="Arial" charset="0"/>
                <a:cs typeface="Arial" charset="0"/>
              </a:defRPr>
            </a:lvl1pPr>
          </a:lstStyle>
          <a:p>
            <a:pPr>
              <a:defRPr/>
            </a:pPr>
            <a:r>
              <a:rPr lang="sl-SI"/>
              <a:t>Maribor, november 2017</a:t>
            </a:r>
            <a:endParaRPr lang="sl-SI" dirty="0"/>
          </a:p>
        </p:txBody>
      </p:sp>
      <p:sp>
        <p:nvSpPr>
          <p:cNvPr id="18" name="Ograda številke diapozitiva 17">
            <a:extLst>
              <a:ext uri="{FF2B5EF4-FFF2-40B4-BE49-F238E27FC236}">
                <a16:creationId xmlns:a16="http://schemas.microsoft.com/office/drawing/2014/main" id="{64FC2557-A9C6-4B17-987B-6EB1E4F4AAA9}"/>
              </a:ext>
            </a:extLst>
          </p:cNvPr>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latin typeface="Arial" charset="0"/>
                <a:cs typeface="Arial" charset="0"/>
              </a:defRPr>
            </a:lvl1pPr>
          </a:lstStyle>
          <a:p>
            <a:pPr>
              <a:defRPr/>
            </a:pPr>
            <a:fld id="{B6161B0B-317E-4793-8D62-38AA1AA93623}" type="slidenum">
              <a:rPr lang="sl-SI"/>
              <a:pPr>
                <a:defRPr/>
              </a:pPr>
              <a:t>‹#›</a:t>
            </a:fld>
            <a:endParaRPr lang="sl-SI" dirty="0"/>
          </a:p>
        </p:txBody>
      </p:sp>
      <p:grpSp>
        <p:nvGrpSpPr>
          <p:cNvPr id="1033" name="Skupina 1">
            <a:extLst>
              <a:ext uri="{FF2B5EF4-FFF2-40B4-BE49-F238E27FC236}">
                <a16:creationId xmlns:a16="http://schemas.microsoft.com/office/drawing/2014/main" id="{37B57C3A-02A8-4D29-BB7B-6F110C348BF0}"/>
              </a:ext>
            </a:extLst>
          </p:cNvPr>
          <p:cNvGrpSpPr>
            <a:grpSpLocks/>
          </p:cNvGrpSpPr>
          <p:nvPr/>
        </p:nvGrpSpPr>
        <p:grpSpPr bwMode="auto">
          <a:xfrm>
            <a:off x="-19050" y="203200"/>
            <a:ext cx="9180513" cy="647700"/>
            <a:chOff x="-19045" y="216550"/>
            <a:chExt cx="9180548" cy="649224"/>
          </a:xfrm>
        </p:grpSpPr>
        <p:sp>
          <p:nvSpPr>
            <p:cNvPr id="12" name="Prostoročno 11">
              <a:extLst>
                <a:ext uri="{FF2B5EF4-FFF2-40B4-BE49-F238E27FC236}">
                  <a16:creationId xmlns:a16="http://schemas.microsoft.com/office/drawing/2014/main" id="{167B3FBE-55D9-41F7-8810-9677BC9A6DAD}"/>
                </a:ext>
              </a:extLst>
            </p:cNvPr>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eaLnBrk="1" hangingPunct="1">
                <a:defRPr/>
              </a:pPr>
              <a:endParaRPr lang="en-US" dirty="0">
                <a:latin typeface="Arial" charset="0"/>
                <a:cs typeface="Arial" charset="0"/>
              </a:endParaRPr>
            </a:p>
          </p:txBody>
        </p:sp>
        <p:sp>
          <p:nvSpPr>
            <p:cNvPr id="13" name="Prostoročno 12">
              <a:extLst>
                <a:ext uri="{FF2B5EF4-FFF2-40B4-BE49-F238E27FC236}">
                  <a16:creationId xmlns:a16="http://schemas.microsoft.com/office/drawing/2014/main" id="{5084AACE-FC16-4390-8F09-974A711BDC2F}"/>
                </a:ext>
              </a:extLst>
            </p:cNvPr>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eaLnBrk="1" hangingPunct="1">
                <a:defRPr/>
              </a:pPr>
              <a:endParaRPr lang="en-US" dirty="0">
                <a:latin typeface="Arial" charset="0"/>
                <a:cs typeface="Arial" charset="0"/>
              </a:endParaRPr>
            </a:p>
          </p:txBody>
        </p:sp>
      </p:grpSp>
    </p:spTree>
  </p:cSld>
  <p:clrMap bg1="lt1" tx1="dk1" bg2="lt2" tx2="dk2" accent1="accent1" accent2="accent2" accent3="accent3" accent4="accent4" accent5="accent5" accent6="accent6" hlink="hlink" folHlink="folHlink"/>
  <p:sldLayoutIdLst>
    <p:sldLayoutId id="2147483819" r:id="rId1"/>
    <p:sldLayoutId id="2147483820" r:id="rId2"/>
    <p:sldLayoutId id="2147483821" r:id="rId3"/>
    <p:sldLayoutId id="2147483822" r:id="rId4"/>
    <p:sldLayoutId id="2147483823" r:id="rId5"/>
    <p:sldLayoutId id="2147483824" r:id="rId6"/>
    <p:sldLayoutId id="2147483825" r:id="rId7"/>
    <p:sldLayoutId id="2147483826" r:id="rId8"/>
    <p:sldLayoutId id="2147483829" r:id="rId9"/>
    <p:sldLayoutId id="2147483827" r:id="rId10"/>
    <p:sldLayoutId id="2147483828" r:id="rId11"/>
  </p:sldLayoutIdLst>
  <p:transition spd="slow">
    <p:dissolve/>
  </p:transition>
  <p:hf sldNum="0" hdr="0" dt="0"/>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FEB80A"/>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FEB80A"/>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00ADDC"/>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comments" Target="../comments/comment7.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omments" Target="../comments/comment8.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hyperlink" Target="https://www.vecer.com/maribor/aktualno/mladi-za-napredek-maribora-tudi-o-colnarnah-na-limbuskem-nabrezju-10140747%20(9" TargetMode="Externa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hyperlink" Target="https://www.stat.si/StatWeb/News/Index/10184" TargetMode="External"/><Relationship Id="rId2" Type="http://schemas.openxmlformats.org/officeDocument/2006/relationships/image" Target="../media/image2.emf"/><Relationship Id="rId1" Type="http://schemas.openxmlformats.org/officeDocument/2006/relationships/slideLayout" Target="../slideLayouts/slideLayout4.xml"/><Relationship Id="rId4" Type="http://schemas.openxmlformats.org/officeDocument/2006/relationships/chart" Target="../charts/chart1.xml"/></Relationships>
</file>

<file path=ppt/slides/_rels/slide2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www.vecer.com/mladi-za-napredek-maribora-resitev-za-promet-nasel-pod-zemljo-6686538?mView=1&amp;tmpl=component" TargetMode="External"/><Relationship Id="rId1" Type="http://schemas.openxmlformats.org/officeDocument/2006/relationships/slideLayout" Target="../slideLayouts/slideLayout4.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2" Type="http://schemas.openxmlformats.org/officeDocument/2006/relationships/comments" Target="../comments/comment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comments" Target="../comments/comment4.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omments" Target="../comments/comment5.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comments" Target="../comments/comment6.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Ograda noge 4">
            <a:extLst>
              <a:ext uri="{FF2B5EF4-FFF2-40B4-BE49-F238E27FC236}">
                <a16:creationId xmlns:a16="http://schemas.microsoft.com/office/drawing/2014/main" id="{8C07B8C7-3DC7-440D-89AB-B035C7FA36CB}"/>
              </a:ext>
            </a:extLst>
          </p:cNvPr>
          <p:cNvSpPr>
            <a:spLocks noGrp="1"/>
          </p:cNvSpPr>
          <p:nvPr>
            <p:ph type="ftr" sz="quarter" idx="11"/>
          </p:nvPr>
        </p:nvSpPr>
        <p:spPr>
          <a:xfrm>
            <a:off x="2947988" y="6356350"/>
            <a:ext cx="3352800" cy="365125"/>
          </a:xfrm>
        </p:spPr>
        <p:txBody>
          <a:bodyPr/>
          <a:lstStyle/>
          <a:p>
            <a:pPr algn="ctr">
              <a:defRPr/>
            </a:pPr>
            <a:r>
              <a:rPr lang="sl-SI" sz="1800" dirty="0">
                <a:latin typeface="+mj-lt"/>
              </a:rPr>
              <a:t>oktober 2023</a:t>
            </a:r>
          </a:p>
        </p:txBody>
      </p:sp>
      <p:sp>
        <p:nvSpPr>
          <p:cNvPr id="3075" name="Text Box 62">
            <a:extLst>
              <a:ext uri="{FF2B5EF4-FFF2-40B4-BE49-F238E27FC236}">
                <a16:creationId xmlns:a16="http://schemas.microsoft.com/office/drawing/2014/main" id="{F0D7A6D5-D5CA-491F-8CB7-AFD9D96E61B4}"/>
              </a:ext>
            </a:extLst>
          </p:cNvPr>
          <p:cNvSpPr txBox="1">
            <a:spLocks noChangeArrowheads="1"/>
          </p:cNvSpPr>
          <p:nvPr/>
        </p:nvSpPr>
        <p:spPr bwMode="auto">
          <a:xfrm>
            <a:off x="611188" y="981075"/>
            <a:ext cx="7775575" cy="523875"/>
          </a:xfrm>
          <a:prstGeom prst="rect">
            <a:avLst/>
          </a:prstGeom>
          <a:noFill/>
          <a:ln w="9525">
            <a:noFill/>
            <a:miter lim="800000"/>
            <a:headEnd/>
            <a:tailEnd/>
          </a:ln>
        </p:spPr>
        <p:txBody>
          <a:bodyPr>
            <a:spAutoFit/>
          </a:bodyPr>
          <a:lstStyle/>
          <a:p>
            <a:pPr algn="ctr" eaLnBrk="1" hangingPunct="1">
              <a:spcBef>
                <a:spcPct val="50000"/>
              </a:spcBef>
              <a:defRPr/>
            </a:pPr>
            <a:r>
              <a:rPr lang="sl-SI" sz="2800" b="1" dirty="0">
                <a:latin typeface="+mj-lt"/>
                <a:cs typeface="Arial" charset="0"/>
              </a:rPr>
              <a:t>MLADI ZA NAPREDEK MARIBORA</a:t>
            </a:r>
            <a:endParaRPr lang="sl-SI" sz="2800" dirty="0">
              <a:latin typeface="+mj-lt"/>
              <a:cs typeface="Arial" charset="0"/>
            </a:endParaRPr>
          </a:p>
        </p:txBody>
      </p:sp>
      <p:sp>
        <p:nvSpPr>
          <p:cNvPr id="3076" name="Rectangle 64">
            <a:extLst>
              <a:ext uri="{FF2B5EF4-FFF2-40B4-BE49-F238E27FC236}">
                <a16:creationId xmlns:a16="http://schemas.microsoft.com/office/drawing/2014/main" id="{21430BB9-2E81-4534-9F4C-5E0489079B35}"/>
              </a:ext>
            </a:extLst>
          </p:cNvPr>
          <p:cNvSpPr>
            <a:spLocks noChangeArrowheads="1"/>
          </p:cNvSpPr>
          <p:nvPr/>
        </p:nvSpPr>
        <p:spPr bwMode="auto">
          <a:xfrm>
            <a:off x="755650" y="2717800"/>
            <a:ext cx="7932738" cy="584200"/>
          </a:xfrm>
          <a:prstGeom prst="rect">
            <a:avLst/>
          </a:prstGeom>
          <a:noFill/>
          <a:ln w="9525">
            <a:noFill/>
            <a:miter lim="800000"/>
            <a:headEnd/>
            <a:tailEnd/>
          </a:ln>
        </p:spPr>
        <p:txBody>
          <a:bodyPr anchor="ctr">
            <a:spAutoFit/>
          </a:bodyPr>
          <a:lstStyle/>
          <a:p>
            <a:pPr algn="ctr" eaLnBrk="1" hangingPunct="1">
              <a:defRPr/>
            </a:pPr>
            <a:r>
              <a:rPr lang="sl-SI" sz="3200" b="1" dirty="0">
                <a:solidFill>
                  <a:srgbClr val="D60093"/>
                </a:solidFill>
                <a:latin typeface="+mj-lt"/>
                <a:cs typeface="Arial" charset="0"/>
              </a:rPr>
              <a:t>PRIPRAVA RAZISKOVALNIH NALOG</a:t>
            </a:r>
          </a:p>
        </p:txBody>
      </p:sp>
      <p:sp>
        <p:nvSpPr>
          <p:cNvPr id="3077" name="Rectangle 65">
            <a:extLst>
              <a:ext uri="{FF2B5EF4-FFF2-40B4-BE49-F238E27FC236}">
                <a16:creationId xmlns:a16="http://schemas.microsoft.com/office/drawing/2014/main" id="{A3C9753E-AF37-4500-B514-48E0D6A8BC13}"/>
              </a:ext>
            </a:extLst>
          </p:cNvPr>
          <p:cNvSpPr>
            <a:spLocks noChangeArrowheads="1"/>
          </p:cNvSpPr>
          <p:nvPr/>
        </p:nvSpPr>
        <p:spPr bwMode="auto">
          <a:xfrm>
            <a:off x="1100138" y="4237038"/>
            <a:ext cx="7016750" cy="708025"/>
          </a:xfrm>
          <a:prstGeom prst="rect">
            <a:avLst/>
          </a:prstGeom>
          <a:noFill/>
          <a:ln w="9525">
            <a:noFill/>
            <a:miter lim="800000"/>
            <a:headEnd/>
            <a:tailEnd/>
          </a:ln>
        </p:spPr>
        <p:txBody>
          <a:bodyPr wrap="none" anchor="ctr">
            <a:spAutoFit/>
          </a:bodyPr>
          <a:lstStyle/>
          <a:p>
            <a:pPr algn="ctr" eaLnBrk="1" hangingPunct="1">
              <a:defRPr/>
            </a:pPr>
            <a:r>
              <a:rPr lang="sl-SI" sz="2000" b="1" dirty="0">
                <a:latin typeface="+mj-lt"/>
                <a:cs typeface="Arial" charset="0"/>
              </a:rPr>
              <a:t>Urša Žiger, koordinatorica programa Mladi za napredek Maribora</a:t>
            </a:r>
          </a:p>
          <a:p>
            <a:pPr eaLnBrk="1" hangingPunct="1">
              <a:defRPr/>
            </a:pPr>
            <a:endParaRPr lang="sl-SI" sz="2000" dirty="0">
              <a:latin typeface="+mj-lt"/>
              <a:cs typeface="Arial" charset="0"/>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4" name="Text Box 9">
            <a:extLst>
              <a:ext uri="{FF2B5EF4-FFF2-40B4-BE49-F238E27FC236}">
                <a16:creationId xmlns:a16="http://schemas.microsoft.com/office/drawing/2014/main" id="{D81C05E2-5D0F-46CE-8222-40DFDE685C21}"/>
              </a:ext>
            </a:extLst>
          </p:cNvPr>
          <p:cNvSpPr txBox="1">
            <a:spLocks noChangeArrowheads="1"/>
          </p:cNvSpPr>
          <p:nvPr/>
        </p:nvSpPr>
        <p:spPr bwMode="auto">
          <a:xfrm>
            <a:off x="358775" y="1772816"/>
            <a:ext cx="8426450" cy="3910238"/>
          </a:xfrm>
          <a:prstGeom prst="rect">
            <a:avLst/>
          </a:prstGeom>
          <a:noFill/>
          <a:ln w="9525">
            <a:noFill/>
            <a:miter lim="800000"/>
            <a:headEnd/>
            <a:tailEnd/>
          </a:ln>
        </p:spPr>
        <p:txBody>
          <a:bodyPr>
            <a:spAutoFit/>
          </a:bodyPr>
          <a:lstStyle/>
          <a:p>
            <a:pPr eaLnBrk="1" hangingPunct="1">
              <a:lnSpc>
                <a:spcPct val="150000"/>
              </a:lnSpc>
              <a:buFont typeface="Courier New" pitchFamily="49" charset="0"/>
              <a:buChar char="o"/>
              <a:defRPr/>
            </a:pPr>
            <a:r>
              <a:rPr lang="sl-SI" sz="2400" dirty="0">
                <a:latin typeface="+mj-lt"/>
                <a:cs typeface="Arial" charset="0"/>
              </a:rPr>
              <a:t> RAZISKOVALNI PROBLEM, </a:t>
            </a:r>
          </a:p>
          <a:p>
            <a:pPr eaLnBrk="1" hangingPunct="1">
              <a:lnSpc>
                <a:spcPct val="150000"/>
              </a:lnSpc>
              <a:buFont typeface="Courier New" pitchFamily="49" charset="0"/>
              <a:buChar char="o"/>
              <a:defRPr/>
            </a:pPr>
            <a:r>
              <a:rPr lang="sl-SI" sz="2400" dirty="0">
                <a:latin typeface="+mj-lt"/>
                <a:cs typeface="Arial" charset="0"/>
              </a:rPr>
              <a:t> PREGLED LITERATURE, </a:t>
            </a:r>
          </a:p>
          <a:p>
            <a:pPr eaLnBrk="1" hangingPunct="1">
              <a:lnSpc>
                <a:spcPct val="150000"/>
              </a:lnSpc>
              <a:buFont typeface="Courier New" pitchFamily="49" charset="0"/>
              <a:buChar char="o"/>
              <a:defRPr/>
            </a:pPr>
            <a:r>
              <a:rPr lang="sl-SI" sz="2400" dirty="0">
                <a:latin typeface="+mj-lt"/>
                <a:cs typeface="Arial" charset="0"/>
              </a:rPr>
              <a:t> UVELJAVLJANJE RAZISKOVALNE METODE,</a:t>
            </a:r>
          </a:p>
          <a:p>
            <a:pPr eaLnBrk="1" hangingPunct="1">
              <a:lnSpc>
                <a:spcPct val="150000"/>
              </a:lnSpc>
              <a:buFont typeface="Courier New" pitchFamily="49" charset="0"/>
              <a:buChar char="o"/>
              <a:defRPr/>
            </a:pPr>
            <a:r>
              <a:rPr lang="sl-SI" sz="2400" dirty="0">
                <a:latin typeface="+mj-lt"/>
                <a:cs typeface="Arial" charset="0"/>
              </a:rPr>
              <a:t> ANALIZA PRIDOBLJENIH REZULTATOV (prikažemo rezultate),</a:t>
            </a:r>
          </a:p>
          <a:p>
            <a:pPr eaLnBrk="1" hangingPunct="1">
              <a:lnSpc>
                <a:spcPct val="150000"/>
              </a:lnSpc>
              <a:buFont typeface="Courier New" pitchFamily="49" charset="0"/>
              <a:buChar char="o"/>
              <a:defRPr/>
            </a:pPr>
            <a:r>
              <a:rPr lang="sl-SI" sz="2400" dirty="0">
                <a:latin typeface="+mj-lt"/>
                <a:cs typeface="Arial" charset="0"/>
              </a:rPr>
              <a:t> RAZPRAVA – INTERPRETACIJA REZULTATOV,</a:t>
            </a:r>
          </a:p>
          <a:p>
            <a:pPr eaLnBrk="1" hangingPunct="1">
              <a:lnSpc>
                <a:spcPct val="150000"/>
              </a:lnSpc>
              <a:buFont typeface="Courier New" pitchFamily="49" charset="0"/>
              <a:buChar char="o"/>
              <a:defRPr/>
            </a:pPr>
            <a:r>
              <a:rPr lang="sl-SI" sz="2400" dirty="0">
                <a:latin typeface="+mj-lt"/>
                <a:cs typeface="Arial" charset="0"/>
              </a:rPr>
              <a:t> ZAKLJUČEK.</a:t>
            </a:r>
          </a:p>
          <a:p>
            <a:pPr algn="ctr" eaLnBrk="1" hangingPunct="1">
              <a:lnSpc>
                <a:spcPct val="150000"/>
              </a:lnSpc>
              <a:defRPr/>
            </a:pPr>
            <a:r>
              <a:rPr lang="sl-SI" sz="2400" b="1" dirty="0">
                <a:solidFill>
                  <a:srgbClr val="9933FF"/>
                </a:solidFill>
                <a:latin typeface="+mj-lt"/>
                <a:cs typeface="Arial" charset="0"/>
              </a:rPr>
              <a:t>TO JE TISTO KAR RAZISKOVALNO NALOGI LOČI OD SEMINARSKE. </a:t>
            </a:r>
            <a:endParaRPr lang="sl-SI" b="1" dirty="0">
              <a:solidFill>
                <a:srgbClr val="9933FF"/>
              </a:solidFill>
              <a:latin typeface="Arial Narrow" pitchFamily="34" charset="0"/>
              <a:cs typeface="Arial" charset="0"/>
            </a:endParaRPr>
          </a:p>
        </p:txBody>
      </p:sp>
      <p:sp>
        <p:nvSpPr>
          <p:cNvPr id="286731" name="Rectangle 11">
            <a:extLst>
              <a:ext uri="{FF2B5EF4-FFF2-40B4-BE49-F238E27FC236}">
                <a16:creationId xmlns:a16="http://schemas.microsoft.com/office/drawing/2014/main" id="{3E198A1F-43E5-4164-BCAC-23F0ABA80AF6}"/>
              </a:ext>
            </a:extLst>
          </p:cNvPr>
          <p:cNvSpPr>
            <a:spLocks noChangeArrowheads="1"/>
          </p:cNvSpPr>
          <p:nvPr/>
        </p:nvSpPr>
        <p:spPr bwMode="auto">
          <a:xfrm>
            <a:off x="468313" y="836613"/>
            <a:ext cx="8137525" cy="390525"/>
          </a:xfrm>
          <a:prstGeom prst="rect">
            <a:avLst/>
          </a:prstGeom>
          <a:noFill/>
          <a:ln w="9525">
            <a:noFill/>
            <a:miter lim="800000"/>
            <a:headEnd/>
            <a:tailEnd/>
          </a:ln>
          <a:effectLst/>
        </p:spPr>
        <p:txBody>
          <a:bodyPr anchor="ctr" anchorCtr="1"/>
          <a:lstStyle/>
          <a:p>
            <a:pPr algn="ctr" eaLnBrk="1" hangingPunct="1">
              <a:defRPr/>
            </a:pPr>
            <a:r>
              <a:rPr lang="sl-SI" sz="3200" b="1" dirty="0">
                <a:solidFill>
                  <a:schemeClr val="tx2"/>
                </a:solidFill>
                <a:effectLst>
                  <a:outerShdw blurRad="38100" dist="38100" dir="2700000" algn="tl">
                    <a:srgbClr val="000000"/>
                  </a:outerShdw>
                </a:effectLst>
                <a:latin typeface="+mj-lt"/>
                <a:cs typeface="Arial" charset="0"/>
              </a:rPr>
              <a:t>KORAKI RAZISKOVANJA</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28673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1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4" grpId="0"/>
      <p:bldP spid="286731" grpId="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31" name="Rectangle 11">
            <a:extLst>
              <a:ext uri="{FF2B5EF4-FFF2-40B4-BE49-F238E27FC236}">
                <a16:creationId xmlns:a16="http://schemas.microsoft.com/office/drawing/2014/main" id="{30571512-34EC-4218-BD88-18F5CBE2E13A}"/>
              </a:ext>
            </a:extLst>
          </p:cNvPr>
          <p:cNvSpPr>
            <a:spLocks noChangeArrowheads="1"/>
          </p:cNvSpPr>
          <p:nvPr/>
        </p:nvSpPr>
        <p:spPr bwMode="auto">
          <a:xfrm>
            <a:off x="455613" y="744538"/>
            <a:ext cx="8137525" cy="390525"/>
          </a:xfrm>
          <a:prstGeom prst="rect">
            <a:avLst/>
          </a:prstGeom>
          <a:noFill/>
          <a:ln w="9525">
            <a:noFill/>
            <a:miter lim="800000"/>
            <a:headEnd/>
            <a:tailEnd/>
          </a:ln>
          <a:effectLst/>
        </p:spPr>
        <p:txBody>
          <a:bodyPr anchor="ctr" anchorCtr="1"/>
          <a:lstStyle/>
          <a:p>
            <a:pPr algn="ctr" eaLnBrk="1" hangingPunct="1">
              <a:defRPr/>
            </a:pPr>
            <a:r>
              <a:rPr lang="sl-SI" sz="3200" b="1" dirty="0">
                <a:solidFill>
                  <a:schemeClr val="tx2"/>
                </a:solidFill>
                <a:effectLst>
                  <a:outerShdw blurRad="38100" dist="38100" dir="2700000" algn="tl">
                    <a:srgbClr val="000000"/>
                  </a:outerShdw>
                </a:effectLst>
                <a:latin typeface="+mj-lt"/>
                <a:cs typeface="Arial" charset="0"/>
              </a:rPr>
              <a:t>FAZE RAZISKOVANJA – </a:t>
            </a:r>
          </a:p>
          <a:p>
            <a:pPr algn="ctr" eaLnBrk="1" hangingPunct="1">
              <a:defRPr/>
            </a:pPr>
            <a:r>
              <a:rPr lang="sl-SI" sz="3200" b="1" dirty="0">
                <a:solidFill>
                  <a:schemeClr val="tx2"/>
                </a:solidFill>
                <a:effectLst>
                  <a:outerShdw blurRad="38100" dist="38100" dir="2700000" algn="tl">
                    <a:srgbClr val="000000"/>
                  </a:outerShdw>
                </a:effectLst>
                <a:latin typeface="+mj-lt"/>
                <a:cs typeface="Arial" charset="0"/>
              </a:rPr>
              <a:t>U M R D</a:t>
            </a:r>
          </a:p>
        </p:txBody>
      </p:sp>
      <p:sp>
        <p:nvSpPr>
          <p:cNvPr id="4" name="Text Box 9">
            <a:extLst>
              <a:ext uri="{FF2B5EF4-FFF2-40B4-BE49-F238E27FC236}">
                <a16:creationId xmlns:a16="http://schemas.microsoft.com/office/drawing/2014/main" id="{D1BD799C-20DB-4A54-9519-DF92F9B868BC}"/>
              </a:ext>
            </a:extLst>
          </p:cNvPr>
          <p:cNvSpPr txBox="1">
            <a:spLocks noChangeArrowheads="1"/>
          </p:cNvSpPr>
          <p:nvPr/>
        </p:nvSpPr>
        <p:spPr bwMode="auto">
          <a:xfrm>
            <a:off x="601663" y="1660525"/>
            <a:ext cx="7991475" cy="4724400"/>
          </a:xfrm>
          <a:prstGeom prst="rect">
            <a:avLst/>
          </a:prstGeom>
          <a:noFill/>
          <a:ln w="9525">
            <a:noFill/>
            <a:miter lim="800000"/>
            <a:headEnd/>
            <a:tailEnd/>
          </a:ln>
        </p:spPr>
        <p:txBody>
          <a:bodyPr>
            <a:spAutoFit/>
          </a:bodyPr>
          <a:lstStyle/>
          <a:p>
            <a:pPr algn="ctr" eaLnBrk="1" hangingPunct="1">
              <a:spcBef>
                <a:spcPct val="50000"/>
              </a:spcBef>
              <a:defRPr/>
            </a:pPr>
            <a:endParaRPr lang="sl-SI" sz="2200" dirty="0">
              <a:solidFill>
                <a:srgbClr val="9933FF"/>
              </a:solidFill>
              <a:latin typeface="+mj-lt"/>
              <a:cs typeface="Arial" charset="0"/>
            </a:endParaRPr>
          </a:p>
          <a:p>
            <a:pPr algn="ctr" eaLnBrk="1" hangingPunct="1">
              <a:spcBef>
                <a:spcPct val="50000"/>
              </a:spcBef>
              <a:defRPr/>
            </a:pPr>
            <a:r>
              <a:rPr lang="sl-SI" sz="2200" b="1" dirty="0">
                <a:solidFill>
                  <a:srgbClr val="9933FF"/>
                </a:solidFill>
                <a:latin typeface="+mj-lt"/>
                <a:cs typeface="Arial" charset="0"/>
              </a:rPr>
              <a:t>UVOD, METODOLOGIJA, REZULTATI,  RAZPRAVA (diskusija)</a:t>
            </a:r>
          </a:p>
          <a:p>
            <a:pPr marL="342900" indent="-342900" eaLnBrk="1" hangingPunct="1">
              <a:spcBef>
                <a:spcPct val="50000"/>
              </a:spcBef>
              <a:buFont typeface="Arial" panose="020B0604020202020204" pitchFamily="34" charset="0"/>
              <a:buChar char="•"/>
              <a:defRPr/>
            </a:pPr>
            <a:endParaRPr lang="sl-SI" sz="2000" dirty="0">
              <a:latin typeface="+mj-lt"/>
              <a:cs typeface="Arial" charset="0"/>
            </a:endParaRPr>
          </a:p>
          <a:p>
            <a:pPr marL="342900" indent="-342900" eaLnBrk="1" hangingPunct="1">
              <a:spcBef>
                <a:spcPct val="50000"/>
              </a:spcBef>
              <a:buFont typeface="Arial" panose="020B0604020202020204" pitchFamily="34" charset="0"/>
              <a:buChar char="•"/>
              <a:defRPr/>
            </a:pPr>
            <a:r>
              <a:rPr lang="sl-SI" sz="2000" dirty="0">
                <a:latin typeface="+mj-lt"/>
                <a:cs typeface="Arial" charset="0"/>
              </a:rPr>
              <a:t>BREZ TEH ELEMENTOV NI RAZISKOVALNE NALOGE</a:t>
            </a:r>
          </a:p>
          <a:p>
            <a:pPr marL="342900" indent="-342900" eaLnBrk="1" hangingPunct="1">
              <a:spcBef>
                <a:spcPct val="50000"/>
              </a:spcBef>
              <a:buFont typeface="Arial" panose="020B0604020202020204" pitchFamily="34" charset="0"/>
              <a:buChar char="•"/>
              <a:defRPr/>
            </a:pPr>
            <a:r>
              <a:rPr lang="sl-SI" sz="2000" dirty="0">
                <a:latin typeface="+mj-lt"/>
                <a:cs typeface="Arial" charset="0"/>
              </a:rPr>
              <a:t>NAJPOMEMBNEJŠE JE NAŠE LASTNO DELO</a:t>
            </a:r>
          </a:p>
          <a:p>
            <a:pPr marL="342900" indent="-342900" eaLnBrk="1" hangingPunct="1">
              <a:spcBef>
                <a:spcPct val="50000"/>
              </a:spcBef>
              <a:buFont typeface="Arial" panose="020B0604020202020204" pitchFamily="34" charset="0"/>
              <a:buChar char="•"/>
              <a:defRPr/>
            </a:pPr>
            <a:r>
              <a:rPr lang="sl-SI" sz="2000" dirty="0">
                <a:latin typeface="+mj-lt"/>
                <a:cs typeface="Arial" charset="0"/>
              </a:rPr>
              <a:t>PRI RAZISKOVALNI NALOGI GRE VEDNO ZA NAŠA NOVA ODKRITJA</a:t>
            </a:r>
          </a:p>
          <a:p>
            <a:pPr marL="342900" indent="-342900" eaLnBrk="1" hangingPunct="1">
              <a:spcBef>
                <a:spcPct val="50000"/>
              </a:spcBef>
              <a:buFont typeface="Arial" panose="020B0604020202020204" pitchFamily="34" charset="0"/>
              <a:buChar char="•"/>
              <a:defRPr/>
            </a:pPr>
            <a:endParaRPr lang="sl-SI" sz="2000" dirty="0">
              <a:latin typeface="+mj-lt"/>
              <a:cs typeface="Arial" charset="0"/>
            </a:endParaRPr>
          </a:p>
          <a:p>
            <a:pPr algn="ctr" eaLnBrk="1" hangingPunct="1">
              <a:spcBef>
                <a:spcPct val="50000"/>
              </a:spcBef>
              <a:defRPr/>
            </a:pPr>
            <a:r>
              <a:rPr lang="sl-SI" sz="2200" b="1" dirty="0">
                <a:solidFill>
                  <a:srgbClr val="9933FF"/>
                </a:solidFill>
                <a:latin typeface="+mj-lt"/>
                <a:cs typeface="Arial" charset="0"/>
              </a:rPr>
              <a:t>POMEMBNA JE PONOVLJIVOST RAZISKAVE, POSKUSOV – </a:t>
            </a:r>
          </a:p>
          <a:p>
            <a:pPr algn="ctr" eaLnBrk="1" hangingPunct="1">
              <a:spcBef>
                <a:spcPct val="50000"/>
              </a:spcBef>
              <a:defRPr/>
            </a:pPr>
            <a:r>
              <a:rPr lang="sl-SI" sz="2200" b="1" dirty="0">
                <a:solidFill>
                  <a:srgbClr val="9933FF"/>
                </a:solidFill>
                <a:latin typeface="+mj-lt"/>
                <a:cs typeface="Arial" charset="0"/>
              </a:rPr>
              <a:t>NEDOPUSTNO JE POTVARJANJE REZULTATOV</a:t>
            </a:r>
          </a:p>
          <a:p>
            <a:pPr algn="ctr" eaLnBrk="1" hangingPunct="1">
              <a:spcBef>
                <a:spcPct val="50000"/>
              </a:spcBef>
              <a:defRPr/>
            </a:pPr>
            <a:endParaRPr lang="sl-SI" sz="2000" dirty="0">
              <a:latin typeface="+mj-lt"/>
              <a:cs typeface="Arial"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28673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31" grpId="0"/>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A7081A0-DEE5-4050-8A80-E59C0EE6E665}"/>
              </a:ext>
            </a:extLst>
          </p:cNvPr>
          <p:cNvSpPr>
            <a:spLocks noGrp="1" noChangeArrowheads="1"/>
          </p:cNvSpPr>
          <p:nvPr>
            <p:ph type="title"/>
          </p:nvPr>
        </p:nvSpPr>
        <p:spPr>
          <a:xfrm>
            <a:off x="457200" y="981075"/>
            <a:ext cx="8229600" cy="563563"/>
          </a:xfrm>
        </p:spPr>
        <p:txBody>
          <a:bodyPr/>
          <a:lstStyle/>
          <a:p>
            <a:pPr algn="ctr" eaLnBrk="1" hangingPunct="1"/>
            <a:r>
              <a:rPr lang="sl-SI" altLang="sl-SI" sz="3200" b="1"/>
              <a:t>SESTAVA RAZISKOVALNE NALOGE</a:t>
            </a:r>
            <a:br>
              <a:rPr lang="sl-SI" altLang="sl-SI" sz="3200" b="1"/>
            </a:br>
            <a:endParaRPr lang="sl-SI" altLang="sl-SI" sz="3200" b="1"/>
          </a:p>
        </p:txBody>
      </p:sp>
      <p:sp>
        <p:nvSpPr>
          <p:cNvPr id="3" name="Ograda vsebine 2">
            <a:extLst>
              <a:ext uri="{FF2B5EF4-FFF2-40B4-BE49-F238E27FC236}">
                <a16:creationId xmlns:a16="http://schemas.microsoft.com/office/drawing/2014/main" id="{67BF1BE1-7D7A-4C28-AAAB-AD674CB07031}"/>
              </a:ext>
            </a:extLst>
          </p:cNvPr>
          <p:cNvSpPr>
            <a:spLocks noGrp="1"/>
          </p:cNvSpPr>
          <p:nvPr>
            <p:ph sz="half" idx="1"/>
          </p:nvPr>
        </p:nvSpPr>
        <p:spPr>
          <a:xfrm>
            <a:off x="457200" y="1412875"/>
            <a:ext cx="4038600" cy="5230813"/>
          </a:xfrm>
        </p:spPr>
        <p:txBody>
          <a:bodyPr/>
          <a:lstStyle/>
          <a:p>
            <a:pPr algn="ctr" eaLnBrk="1" hangingPunct="1">
              <a:buFont typeface="Wingdings 2" panose="05020102010507070707" pitchFamily="18" charset="2"/>
              <a:buNone/>
              <a:defRPr/>
            </a:pPr>
            <a:r>
              <a:rPr lang="sl-SI" sz="3000" dirty="0">
                <a:latin typeface="+mj-lt"/>
              </a:rPr>
              <a:t>SPLOŠNI DEL</a:t>
            </a:r>
          </a:p>
          <a:p>
            <a:pPr algn="ctr" eaLnBrk="1" hangingPunct="1">
              <a:buFont typeface="Wingdings 2" panose="05020102010507070707" pitchFamily="18" charset="2"/>
              <a:buNone/>
              <a:defRPr/>
            </a:pPr>
            <a:endParaRPr lang="sl-SI" sz="3000" dirty="0">
              <a:latin typeface="+mj-lt"/>
            </a:endParaRPr>
          </a:p>
          <a:p>
            <a:pPr eaLnBrk="1" hangingPunct="1">
              <a:buClrTx/>
              <a:buFontTx/>
              <a:buChar char="-"/>
              <a:defRPr/>
            </a:pPr>
            <a:r>
              <a:rPr lang="sl-SI" sz="2800" dirty="0">
                <a:latin typeface="+mj-lt"/>
              </a:rPr>
              <a:t>naslovnica</a:t>
            </a:r>
          </a:p>
          <a:p>
            <a:pPr eaLnBrk="1" hangingPunct="1">
              <a:buClrTx/>
              <a:buFontTx/>
              <a:buChar char="-"/>
              <a:defRPr/>
            </a:pPr>
            <a:r>
              <a:rPr lang="sl-SI" sz="2800" dirty="0">
                <a:latin typeface="+mj-lt"/>
              </a:rPr>
              <a:t>kazalo</a:t>
            </a:r>
          </a:p>
          <a:p>
            <a:pPr eaLnBrk="1" hangingPunct="1">
              <a:buClrTx/>
              <a:buFontTx/>
              <a:buChar char="-"/>
              <a:defRPr/>
            </a:pPr>
            <a:r>
              <a:rPr lang="sl-SI" sz="2800" dirty="0">
                <a:latin typeface="+mj-lt"/>
              </a:rPr>
              <a:t>povzetek</a:t>
            </a:r>
          </a:p>
          <a:p>
            <a:pPr eaLnBrk="1" hangingPunct="1">
              <a:buClrTx/>
              <a:buFontTx/>
              <a:buChar char="-"/>
              <a:defRPr/>
            </a:pPr>
            <a:r>
              <a:rPr lang="sl-SI" sz="2800" dirty="0">
                <a:latin typeface="+mj-lt"/>
              </a:rPr>
              <a:t>zahvala</a:t>
            </a:r>
          </a:p>
        </p:txBody>
      </p:sp>
      <p:sp>
        <p:nvSpPr>
          <p:cNvPr id="4" name="Ograda vsebine 3">
            <a:extLst>
              <a:ext uri="{FF2B5EF4-FFF2-40B4-BE49-F238E27FC236}">
                <a16:creationId xmlns:a16="http://schemas.microsoft.com/office/drawing/2014/main" id="{C3662BD8-4EE3-4E98-AB28-301F2CAF8CE7}"/>
              </a:ext>
            </a:extLst>
          </p:cNvPr>
          <p:cNvSpPr>
            <a:spLocks noGrp="1"/>
          </p:cNvSpPr>
          <p:nvPr>
            <p:ph sz="half" idx="2"/>
          </p:nvPr>
        </p:nvSpPr>
        <p:spPr>
          <a:xfrm>
            <a:off x="4648200" y="1412875"/>
            <a:ext cx="4038600" cy="5275263"/>
          </a:xfrm>
        </p:spPr>
        <p:txBody>
          <a:bodyPr/>
          <a:lstStyle/>
          <a:p>
            <a:pPr algn="ctr" eaLnBrk="1" hangingPunct="1">
              <a:buFont typeface="Wingdings 2" panose="05020102010507070707" pitchFamily="18" charset="2"/>
              <a:buNone/>
              <a:defRPr/>
            </a:pPr>
            <a:r>
              <a:rPr lang="sl-SI" sz="3000" dirty="0">
                <a:latin typeface="+mj-lt"/>
              </a:rPr>
              <a:t>VSEBINSKI DEL</a:t>
            </a:r>
          </a:p>
          <a:p>
            <a:pPr algn="ctr" eaLnBrk="1" hangingPunct="1">
              <a:buFont typeface="Wingdings 2" panose="05020102010507070707" pitchFamily="18" charset="2"/>
              <a:buNone/>
              <a:defRPr/>
            </a:pPr>
            <a:endParaRPr lang="sl-SI" sz="2800" dirty="0">
              <a:latin typeface="+mj-lt"/>
            </a:endParaRPr>
          </a:p>
          <a:p>
            <a:pPr eaLnBrk="1" hangingPunct="1">
              <a:buClrTx/>
              <a:buFontTx/>
              <a:buChar char="-"/>
              <a:defRPr/>
            </a:pPr>
            <a:r>
              <a:rPr lang="sl-SI" sz="2800" dirty="0">
                <a:latin typeface="+mj-lt"/>
              </a:rPr>
              <a:t>uvod</a:t>
            </a:r>
          </a:p>
          <a:p>
            <a:pPr eaLnBrk="1" hangingPunct="1">
              <a:buClrTx/>
              <a:buFontTx/>
              <a:buChar char="-"/>
              <a:defRPr/>
            </a:pPr>
            <a:r>
              <a:rPr lang="sl-SI" sz="2800" dirty="0">
                <a:latin typeface="+mj-lt"/>
              </a:rPr>
              <a:t>vsebinski del – vsebina (metodologija, rezultati, razprava)</a:t>
            </a:r>
          </a:p>
          <a:p>
            <a:pPr eaLnBrk="1" hangingPunct="1">
              <a:buClrTx/>
              <a:buFontTx/>
              <a:buChar char="-"/>
              <a:defRPr/>
            </a:pPr>
            <a:r>
              <a:rPr lang="sl-SI" sz="2800" dirty="0">
                <a:latin typeface="+mj-lt"/>
              </a:rPr>
              <a:t>zaključek (</a:t>
            </a:r>
            <a:r>
              <a:rPr lang="sl-SI" sz="2800" i="1" dirty="0">
                <a:latin typeface="+mj-lt"/>
              </a:rPr>
              <a:t>družbena odgovornost</a:t>
            </a:r>
            <a:r>
              <a:rPr lang="sl-SI" sz="2800" dirty="0">
                <a:latin typeface="+mj-lt"/>
              </a:rPr>
              <a:t>)</a:t>
            </a:r>
          </a:p>
          <a:p>
            <a:pPr eaLnBrk="1" hangingPunct="1">
              <a:buClrTx/>
              <a:buFontTx/>
              <a:buChar char="-"/>
              <a:defRPr/>
            </a:pPr>
            <a:r>
              <a:rPr lang="sl-SI" sz="2800" dirty="0">
                <a:latin typeface="+mj-lt"/>
              </a:rPr>
              <a:t>priloge</a:t>
            </a:r>
          </a:p>
          <a:p>
            <a:pPr eaLnBrk="1" hangingPunct="1">
              <a:buClrTx/>
              <a:buFontTx/>
              <a:buChar char="-"/>
              <a:defRPr/>
            </a:pPr>
            <a:r>
              <a:rPr lang="sl-SI" sz="2800" dirty="0">
                <a:latin typeface="+mj-lt"/>
              </a:rPr>
              <a:t>seznam virov in literature</a:t>
            </a:r>
          </a:p>
          <a:p>
            <a:pPr algn="ctr" eaLnBrk="1" hangingPunct="1">
              <a:buFont typeface="Wingdings 2" panose="05020102010507070707" pitchFamily="18" charset="2"/>
              <a:buNone/>
              <a:defRPr/>
            </a:pPr>
            <a:endParaRPr lang="sl-SI" dirty="0"/>
          </a:p>
        </p:txBody>
      </p:sp>
    </p:spTree>
    <p:extLst>
      <p:ext uri="{BB962C8B-B14F-4D97-AF65-F5344CB8AC3E}">
        <p14:creationId xmlns:p14="http://schemas.microsoft.com/office/powerpoint/2010/main" val="3873744632"/>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37" presetClass="entr" presetSubtype="0" fill="hold"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animEffect transition="in" filter="fade">
                                      <p:cBhvr>
                                        <p:cTn id="9" dur="1000"/>
                                        <p:tgtEl>
                                          <p:spTgt spid="3">
                                            <p:txEl>
                                              <p:pRg st="0" end="0"/>
                                            </p:txEl>
                                          </p:spTgt>
                                        </p:tgtEl>
                                      </p:cBhvr>
                                    </p:animEffect>
                                    <p:anim calcmode="lin" valueType="num">
                                      <p:cBhvr>
                                        <p:cTn id="10"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1"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2"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par>
                                <p:cTn id="13" presetID="37"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1000"/>
                                        <p:tgtEl>
                                          <p:spTgt spid="3">
                                            <p:txEl>
                                              <p:pRg st="2" end="2"/>
                                            </p:txEl>
                                          </p:spTgt>
                                        </p:tgtEl>
                                      </p:cBhvr>
                                    </p:animEffect>
                                    <p:anim calcmode="lin" valueType="num">
                                      <p:cBhvr>
                                        <p:cTn id="16"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par>
                                <p:cTn id="19" presetID="37" presetClass="entr" presetSubtype="0"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par>
                                <p:cTn id="25" presetID="37"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30"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par>
                                <p:cTn id="31" presetID="37" presetClass="entr" presetSubtype="0" fill="hold" nodeType="with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Effect transition="in" filter="fade">
                                      <p:cBhvr>
                                        <p:cTn id="33" dur="1000"/>
                                        <p:tgtEl>
                                          <p:spTgt spid="3">
                                            <p:txEl>
                                              <p:pRg st="5" end="5"/>
                                            </p:txEl>
                                          </p:spTgt>
                                        </p:tgtEl>
                                      </p:cBhvr>
                                    </p:animEffect>
                                    <p:anim calcmode="lin" valueType="num">
                                      <p:cBhvr>
                                        <p:cTn id="34"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5" dur="900" decel="100000" fill="hold"/>
                                        <p:tgtEl>
                                          <p:spTgt spid="3">
                                            <p:txEl>
                                              <p:pRg st="5" end="5"/>
                                            </p:txEl>
                                          </p:spTgt>
                                        </p:tgtEl>
                                        <p:attrNameLst>
                                          <p:attrName>ppt_y</p:attrName>
                                        </p:attrNameLst>
                                      </p:cBhvr>
                                      <p:tavLst>
                                        <p:tav tm="0">
                                          <p:val>
                                            <p:strVal val="#ppt_y+1"/>
                                          </p:val>
                                        </p:tav>
                                        <p:tav tm="100000">
                                          <p:val>
                                            <p:strVal val="#ppt_y-.03"/>
                                          </p:val>
                                        </p:tav>
                                      </p:tavLst>
                                    </p:anim>
                                    <p:anim calcmode="lin" valueType="num">
                                      <p:cBhvr>
                                        <p:cTn id="36" dur="100" accel="100000" fill="hold">
                                          <p:stCondLst>
                                            <p:cond delay="900"/>
                                          </p:stCondLst>
                                        </p:cTn>
                                        <p:tgtEl>
                                          <p:spTgt spid="3">
                                            <p:txEl>
                                              <p:pRg st="5" end="5"/>
                                            </p:txEl>
                                          </p:spTgt>
                                        </p:tgtEl>
                                        <p:attrNameLst>
                                          <p:attrName>ppt_y</p:attrName>
                                        </p:attrNameLst>
                                      </p:cBhvr>
                                      <p:tavLst>
                                        <p:tav tm="0">
                                          <p:val>
                                            <p:strVal val="#ppt_y-.03"/>
                                          </p:val>
                                        </p:tav>
                                        <p:tav tm="100000">
                                          <p:val>
                                            <p:strVal val="#ppt_y"/>
                                          </p:val>
                                        </p:tav>
                                      </p:tavLst>
                                    </p:anim>
                                  </p:childTnLst>
                                </p:cTn>
                              </p:par>
                            </p:childTnLst>
                          </p:cTn>
                        </p:par>
                        <p:par>
                          <p:cTn id="37" fill="hold" nodeType="afterGroup">
                            <p:stCondLst>
                              <p:cond delay="1000"/>
                            </p:stCondLst>
                            <p:childTnLst>
                              <p:par>
                                <p:cTn id="38" presetID="37" presetClass="entr" presetSubtype="0" fill="hold" nodeType="afterEffect">
                                  <p:stCondLst>
                                    <p:cond delay="500"/>
                                  </p:stCondLst>
                                  <p:childTnLst>
                                    <p:set>
                                      <p:cBhvr>
                                        <p:cTn id="39" dur="1" fill="hold">
                                          <p:stCondLst>
                                            <p:cond delay="0"/>
                                          </p:stCondLst>
                                        </p:cTn>
                                        <p:tgtEl>
                                          <p:spTgt spid="4">
                                            <p:txEl>
                                              <p:pRg st="0" end="0"/>
                                            </p:txEl>
                                          </p:spTgt>
                                        </p:tgtEl>
                                        <p:attrNameLst>
                                          <p:attrName>style.visibility</p:attrName>
                                        </p:attrNameLst>
                                      </p:cBhvr>
                                      <p:to>
                                        <p:strVal val="visible"/>
                                      </p:to>
                                    </p:set>
                                    <p:animEffect transition="in" filter="fade">
                                      <p:cBhvr>
                                        <p:cTn id="40" dur="1000"/>
                                        <p:tgtEl>
                                          <p:spTgt spid="4">
                                            <p:txEl>
                                              <p:pRg st="0" end="0"/>
                                            </p:txEl>
                                          </p:spTgt>
                                        </p:tgtEl>
                                      </p:cBhvr>
                                    </p:animEffect>
                                    <p:anim calcmode="lin" valueType="num">
                                      <p:cBhvr>
                                        <p:cTn id="41"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42" dur="900" decel="100000" fill="hold"/>
                                        <p:tgtEl>
                                          <p:spTgt spid="4">
                                            <p:txEl>
                                              <p:pRg st="0" end="0"/>
                                            </p:txEl>
                                          </p:spTgt>
                                        </p:tgtEl>
                                        <p:attrNameLst>
                                          <p:attrName>ppt_y</p:attrName>
                                        </p:attrNameLst>
                                      </p:cBhvr>
                                      <p:tavLst>
                                        <p:tav tm="0">
                                          <p:val>
                                            <p:strVal val="#ppt_y+1"/>
                                          </p:val>
                                        </p:tav>
                                        <p:tav tm="100000">
                                          <p:val>
                                            <p:strVal val="#ppt_y-.03"/>
                                          </p:val>
                                        </p:tav>
                                      </p:tavLst>
                                    </p:anim>
                                    <p:anim calcmode="lin" valueType="num">
                                      <p:cBhvr>
                                        <p:cTn id="43" dur="100" accel="100000" fill="hold">
                                          <p:stCondLst>
                                            <p:cond delay="900"/>
                                          </p:stCondLst>
                                        </p:cTn>
                                        <p:tgtEl>
                                          <p:spTgt spid="4">
                                            <p:txEl>
                                              <p:pRg st="0" end="0"/>
                                            </p:txEl>
                                          </p:spTgt>
                                        </p:tgtEl>
                                        <p:attrNameLst>
                                          <p:attrName>ppt_y</p:attrName>
                                        </p:attrNameLst>
                                      </p:cBhvr>
                                      <p:tavLst>
                                        <p:tav tm="0">
                                          <p:val>
                                            <p:strVal val="#ppt_y-.03"/>
                                          </p:val>
                                        </p:tav>
                                        <p:tav tm="100000">
                                          <p:val>
                                            <p:strVal val="#ppt_y"/>
                                          </p:val>
                                        </p:tav>
                                      </p:tavLst>
                                    </p:anim>
                                  </p:childTnLst>
                                </p:cTn>
                              </p:par>
                            </p:childTnLst>
                          </p:cTn>
                        </p:par>
                        <p:par>
                          <p:cTn id="44" fill="hold" nodeType="afterGroup">
                            <p:stCondLst>
                              <p:cond delay="2500"/>
                            </p:stCondLst>
                            <p:childTnLst>
                              <p:par>
                                <p:cTn id="45" presetID="1" presetClass="entr" presetSubtype="0" fill="hold" nodeType="afterEffect">
                                  <p:stCondLst>
                                    <p:cond delay="1000"/>
                                  </p:stCondLst>
                                  <p:childTnLst>
                                    <p:set>
                                      <p:cBhvr>
                                        <p:cTn id="46" dur="1" fill="hold">
                                          <p:stCondLst>
                                            <p:cond delay="0"/>
                                          </p:stCondLst>
                                        </p:cTn>
                                        <p:tgtEl>
                                          <p:spTgt spid="4">
                                            <p:txEl>
                                              <p:pRg st="2" end="2"/>
                                            </p:txEl>
                                          </p:spTgt>
                                        </p:tgtEl>
                                        <p:attrNameLst>
                                          <p:attrName>style.visibility</p:attrName>
                                        </p:attrNameLst>
                                      </p:cBhvr>
                                      <p:to>
                                        <p:strVal val="visible"/>
                                      </p:to>
                                    </p:set>
                                  </p:childTnLst>
                                </p:cTn>
                              </p:par>
                              <p:par>
                                <p:cTn id="47" presetID="1" presetClass="entr" presetSubtype="0" fill="hold" nodeType="withEffect">
                                  <p:stCondLst>
                                    <p:cond delay="1000"/>
                                  </p:stCondLst>
                                  <p:childTnLst>
                                    <p:set>
                                      <p:cBhvr>
                                        <p:cTn id="48" dur="1" fill="hold">
                                          <p:stCondLst>
                                            <p:cond delay="0"/>
                                          </p:stCondLst>
                                        </p:cTn>
                                        <p:tgtEl>
                                          <p:spTgt spid="4">
                                            <p:txEl>
                                              <p:pRg st="3" end="3"/>
                                            </p:txEl>
                                          </p:spTgt>
                                        </p:tgtEl>
                                        <p:attrNameLst>
                                          <p:attrName>style.visibility</p:attrName>
                                        </p:attrNameLst>
                                      </p:cBhvr>
                                      <p:to>
                                        <p:strVal val="visible"/>
                                      </p:to>
                                    </p:set>
                                  </p:childTnLst>
                                </p:cTn>
                              </p:par>
                              <p:par>
                                <p:cTn id="49" presetID="1" presetClass="entr" presetSubtype="0" fill="hold" nodeType="withEffect">
                                  <p:stCondLst>
                                    <p:cond delay="1000"/>
                                  </p:stCondLst>
                                  <p:childTnLst>
                                    <p:set>
                                      <p:cBhvr>
                                        <p:cTn id="50" dur="1" fill="hold">
                                          <p:stCondLst>
                                            <p:cond delay="0"/>
                                          </p:stCondLst>
                                        </p:cTn>
                                        <p:tgtEl>
                                          <p:spTgt spid="4">
                                            <p:txEl>
                                              <p:pRg st="4" end="4"/>
                                            </p:txEl>
                                          </p:spTgt>
                                        </p:tgtEl>
                                        <p:attrNameLst>
                                          <p:attrName>style.visibility</p:attrName>
                                        </p:attrNameLst>
                                      </p:cBhvr>
                                      <p:to>
                                        <p:strVal val="visible"/>
                                      </p:to>
                                    </p:set>
                                  </p:childTnLst>
                                </p:cTn>
                              </p:par>
                              <p:par>
                                <p:cTn id="51" presetID="1" presetClass="entr" presetSubtype="0" fill="hold" nodeType="withEffect">
                                  <p:stCondLst>
                                    <p:cond delay="1000"/>
                                  </p:stCondLst>
                                  <p:childTnLst>
                                    <p:set>
                                      <p:cBhvr>
                                        <p:cTn id="52" dur="1" fill="hold">
                                          <p:stCondLst>
                                            <p:cond delay="0"/>
                                          </p:stCondLst>
                                        </p:cTn>
                                        <p:tgtEl>
                                          <p:spTgt spid="4">
                                            <p:txEl>
                                              <p:pRg st="5" end="5"/>
                                            </p:txEl>
                                          </p:spTgt>
                                        </p:tgtEl>
                                        <p:attrNameLst>
                                          <p:attrName>style.visibility</p:attrName>
                                        </p:attrNameLst>
                                      </p:cBhvr>
                                      <p:to>
                                        <p:strVal val="visible"/>
                                      </p:to>
                                    </p:set>
                                  </p:childTnLst>
                                </p:cTn>
                              </p:par>
                              <p:par>
                                <p:cTn id="53" presetID="1" presetClass="entr" presetSubtype="0" fill="hold" nodeType="withEffect">
                                  <p:stCondLst>
                                    <p:cond delay="1000"/>
                                  </p:stCondLst>
                                  <p:childTnLst>
                                    <p:set>
                                      <p:cBhvr>
                                        <p:cTn id="54"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grada vsebine 2">
            <a:extLst>
              <a:ext uri="{FF2B5EF4-FFF2-40B4-BE49-F238E27FC236}">
                <a16:creationId xmlns:a16="http://schemas.microsoft.com/office/drawing/2014/main" id="{00D50CDD-11BF-4CBF-9D53-010D409000C7}"/>
              </a:ext>
            </a:extLst>
          </p:cNvPr>
          <p:cNvSpPr>
            <a:spLocks noGrp="1"/>
          </p:cNvSpPr>
          <p:nvPr>
            <p:ph sz="half" idx="1"/>
          </p:nvPr>
        </p:nvSpPr>
        <p:spPr>
          <a:xfrm>
            <a:off x="1547813" y="476250"/>
            <a:ext cx="5545137" cy="6192838"/>
          </a:xfrm>
          <a:solidFill>
            <a:srgbClr val="7030A0">
              <a:alpha val="3000"/>
            </a:srgbClr>
          </a:solidFill>
          <a:ln w="0">
            <a:solidFill>
              <a:schemeClr val="tx1"/>
            </a:solidFill>
          </a:ln>
        </p:spPr>
        <p:txBody>
          <a:bodyPr/>
          <a:lstStyle/>
          <a:p>
            <a:pPr marL="0" indent="0" algn="ctr" eaLnBrk="1" hangingPunct="1">
              <a:buFont typeface="Wingdings 2" panose="05020102010507070707" pitchFamily="18" charset="2"/>
              <a:buNone/>
              <a:defRPr/>
            </a:pPr>
            <a:r>
              <a:rPr lang="sl-SI" sz="1600" b="1" dirty="0">
                <a:latin typeface="+mj-lt"/>
              </a:rPr>
              <a:t>»Mladi za napredek Maribora 2024«</a:t>
            </a:r>
          </a:p>
          <a:p>
            <a:pPr marL="0" indent="0" algn="ctr" eaLnBrk="1" hangingPunct="1">
              <a:buFont typeface="Wingdings 2" panose="05020102010507070707" pitchFamily="18" charset="2"/>
              <a:buNone/>
              <a:defRPr/>
            </a:pPr>
            <a:r>
              <a:rPr lang="sl-SI" sz="1600" b="1" dirty="0">
                <a:latin typeface="+mj-lt"/>
              </a:rPr>
              <a:t>41. srečanje</a:t>
            </a:r>
            <a:endParaRPr lang="sl-SI" sz="1600" dirty="0">
              <a:latin typeface="+mj-lt"/>
            </a:endParaRPr>
          </a:p>
          <a:p>
            <a:pPr marL="0" indent="0" eaLnBrk="1" hangingPunct="1">
              <a:buFont typeface="Wingdings 2" panose="05020102010507070707" pitchFamily="18" charset="2"/>
              <a:buNone/>
              <a:defRPr/>
            </a:pPr>
            <a:r>
              <a:rPr lang="sl-SI" sz="1600" b="1" dirty="0">
                <a:latin typeface="+mj-lt"/>
              </a:rPr>
              <a:t> </a:t>
            </a:r>
            <a:endParaRPr lang="sl-SI" sz="1600" dirty="0">
              <a:latin typeface="+mj-lt"/>
            </a:endParaRPr>
          </a:p>
          <a:p>
            <a:pPr marL="0" indent="0" eaLnBrk="1" hangingPunct="1">
              <a:buFont typeface="Wingdings 2" panose="05020102010507070707" pitchFamily="18" charset="2"/>
              <a:buNone/>
              <a:defRPr/>
            </a:pPr>
            <a:r>
              <a:rPr lang="sl-SI" sz="1600" b="1" dirty="0">
                <a:latin typeface="+mj-lt"/>
              </a:rPr>
              <a:t> </a:t>
            </a:r>
            <a:endParaRPr lang="sl-SI" sz="1600" dirty="0">
              <a:latin typeface="+mj-lt"/>
            </a:endParaRPr>
          </a:p>
          <a:p>
            <a:pPr marL="0" indent="0" eaLnBrk="1" hangingPunct="1">
              <a:buFont typeface="Wingdings 2" panose="05020102010507070707" pitchFamily="18" charset="2"/>
              <a:buNone/>
              <a:defRPr/>
            </a:pPr>
            <a:r>
              <a:rPr lang="sl-SI" sz="1600" b="1" dirty="0">
                <a:latin typeface="+mj-lt"/>
              </a:rPr>
              <a:t> </a:t>
            </a:r>
            <a:endParaRPr lang="sl-SI" sz="1600" dirty="0">
              <a:latin typeface="+mj-lt"/>
            </a:endParaRPr>
          </a:p>
          <a:p>
            <a:pPr marL="0" indent="0" eaLnBrk="1" hangingPunct="1">
              <a:buFont typeface="Wingdings 2" panose="05020102010507070707" pitchFamily="18" charset="2"/>
              <a:buNone/>
              <a:defRPr/>
            </a:pPr>
            <a:r>
              <a:rPr lang="sl-SI" sz="1600" b="1" dirty="0">
                <a:latin typeface="+mj-lt"/>
              </a:rPr>
              <a:t> </a:t>
            </a:r>
            <a:endParaRPr lang="sl-SI" sz="1600" dirty="0">
              <a:latin typeface="+mj-lt"/>
            </a:endParaRPr>
          </a:p>
          <a:p>
            <a:pPr marL="0" indent="0" algn="ctr" eaLnBrk="1" hangingPunct="1">
              <a:buFont typeface="Wingdings 2" panose="05020102010507070707" pitchFamily="18" charset="2"/>
              <a:buNone/>
              <a:defRPr/>
            </a:pPr>
            <a:r>
              <a:rPr lang="sl-SI" sz="1600" b="1" dirty="0">
                <a:latin typeface="+mj-lt"/>
              </a:rPr>
              <a:t>NASLOV NALOGE</a:t>
            </a:r>
          </a:p>
          <a:p>
            <a:pPr marL="0" indent="0" eaLnBrk="1" hangingPunct="1">
              <a:buFont typeface="Wingdings 2" panose="05020102010507070707" pitchFamily="18" charset="2"/>
              <a:buNone/>
              <a:defRPr/>
            </a:pPr>
            <a:r>
              <a:rPr lang="sl-SI" sz="1600" dirty="0">
                <a:latin typeface="+mj-lt"/>
              </a:rPr>
              <a:t> </a:t>
            </a:r>
          </a:p>
          <a:p>
            <a:pPr marL="0" indent="0" eaLnBrk="1" hangingPunct="1">
              <a:buFont typeface="Wingdings 2" panose="05020102010507070707" pitchFamily="18" charset="2"/>
              <a:buNone/>
              <a:defRPr/>
            </a:pPr>
            <a:r>
              <a:rPr lang="sl-SI" sz="1600" dirty="0">
                <a:latin typeface="+mj-lt"/>
              </a:rPr>
              <a:t> </a:t>
            </a:r>
          </a:p>
          <a:p>
            <a:pPr marL="0" indent="0" algn="ctr" eaLnBrk="1" hangingPunct="1">
              <a:buFont typeface="Wingdings 2" panose="05020102010507070707" pitchFamily="18" charset="2"/>
              <a:buNone/>
              <a:defRPr/>
            </a:pPr>
            <a:r>
              <a:rPr lang="sl-SI" sz="1600" dirty="0">
                <a:latin typeface="+mj-lt"/>
              </a:rPr>
              <a:t> Raziskovalno področje  </a:t>
            </a:r>
          </a:p>
          <a:p>
            <a:pPr marL="0" indent="0" algn="ctr" eaLnBrk="1" hangingPunct="1">
              <a:buFont typeface="Wingdings 2" panose="05020102010507070707" pitchFamily="18" charset="2"/>
              <a:buNone/>
              <a:defRPr/>
            </a:pPr>
            <a:r>
              <a:rPr lang="sl-SI" sz="1600" dirty="0">
                <a:latin typeface="+mj-lt"/>
              </a:rPr>
              <a:t>Raziskovalna naloga ali inovacijski predlog (navesti ustrezno)</a:t>
            </a:r>
          </a:p>
          <a:p>
            <a:pPr marL="0" indent="0" eaLnBrk="1" hangingPunct="1">
              <a:buFont typeface="Wingdings 2" panose="05020102010507070707" pitchFamily="18" charset="2"/>
              <a:buNone/>
              <a:defRPr/>
            </a:pPr>
            <a:r>
              <a:rPr lang="sl-SI" sz="1600" dirty="0">
                <a:latin typeface="+mj-lt"/>
              </a:rPr>
              <a:t> </a:t>
            </a:r>
          </a:p>
          <a:p>
            <a:pPr marL="0" indent="0" eaLnBrk="1" hangingPunct="1">
              <a:buFont typeface="Wingdings 2" panose="05020102010507070707" pitchFamily="18" charset="2"/>
              <a:buNone/>
              <a:defRPr/>
            </a:pPr>
            <a:r>
              <a:rPr lang="sl-SI" sz="1600" dirty="0">
                <a:latin typeface="+mj-lt"/>
              </a:rPr>
              <a:t> </a:t>
            </a:r>
          </a:p>
          <a:p>
            <a:pPr marL="0" indent="0" eaLnBrk="1" hangingPunct="1">
              <a:buFont typeface="Wingdings 2" panose="05020102010507070707" pitchFamily="18" charset="2"/>
              <a:buNone/>
              <a:defRPr/>
            </a:pPr>
            <a:r>
              <a:rPr lang="sl-SI" sz="1600" dirty="0">
                <a:latin typeface="+mj-lt"/>
              </a:rPr>
              <a:t> </a:t>
            </a:r>
          </a:p>
          <a:p>
            <a:pPr marL="0" indent="0" eaLnBrk="1" hangingPunct="1">
              <a:buFont typeface="Wingdings 2" panose="05020102010507070707" pitchFamily="18" charset="2"/>
              <a:buNone/>
              <a:defRPr/>
            </a:pPr>
            <a:r>
              <a:rPr lang="sl-SI" sz="1600" dirty="0">
                <a:latin typeface="+mj-lt"/>
              </a:rPr>
              <a:t> </a:t>
            </a:r>
          </a:p>
          <a:p>
            <a:pPr marL="0" indent="0" algn="ctr" eaLnBrk="1" hangingPunct="1">
              <a:buFont typeface="Wingdings 2" panose="05020102010507070707" pitchFamily="18" charset="2"/>
              <a:buNone/>
              <a:defRPr/>
            </a:pPr>
            <a:r>
              <a:rPr lang="sl-SI" sz="1600" dirty="0">
                <a:latin typeface="+mj-lt"/>
              </a:rPr>
              <a:t>PROSTOR ZA NALEPKO</a:t>
            </a:r>
          </a:p>
          <a:p>
            <a:pPr marL="0" indent="0" algn="ctr" eaLnBrk="1" hangingPunct="1">
              <a:buFont typeface="Wingdings 2" panose="05020102010507070707" pitchFamily="18" charset="2"/>
              <a:buNone/>
              <a:defRPr/>
            </a:pPr>
            <a:endParaRPr lang="sl-SI" sz="1600" dirty="0">
              <a:latin typeface="+mj-lt"/>
            </a:endParaRPr>
          </a:p>
          <a:p>
            <a:pPr marL="0" indent="0" algn="ctr" eaLnBrk="1" hangingPunct="1">
              <a:buFont typeface="Wingdings 2" panose="05020102010507070707" pitchFamily="18" charset="2"/>
              <a:buNone/>
              <a:defRPr/>
            </a:pPr>
            <a:endParaRPr lang="sl-SI" sz="1600" dirty="0">
              <a:latin typeface="+mj-lt"/>
            </a:endParaRPr>
          </a:p>
          <a:p>
            <a:pPr marL="0" indent="0" algn="ctr" eaLnBrk="1" hangingPunct="1">
              <a:buFont typeface="Wingdings 2" panose="05020102010507070707" pitchFamily="18" charset="2"/>
              <a:buNone/>
              <a:defRPr/>
            </a:pPr>
            <a:endParaRPr lang="sl-SI" sz="1600" dirty="0">
              <a:latin typeface="+mj-lt"/>
            </a:endParaRPr>
          </a:p>
          <a:p>
            <a:pPr marL="0" indent="0" algn="ctr" eaLnBrk="1" hangingPunct="1">
              <a:buFont typeface="Wingdings 2" panose="05020102010507070707" pitchFamily="18" charset="2"/>
              <a:buNone/>
              <a:defRPr/>
            </a:pPr>
            <a:br>
              <a:rPr lang="sl-SI" sz="1600" dirty="0">
                <a:latin typeface="+mj-lt"/>
              </a:rPr>
            </a:br>
            <a:r>
              <a:rPr lang="sl-SI" sz="1600" dirty="0">
                <a:latin typeface="+mj-lt"/>
              </a:rPr>
              <a:t>Maribor, februar 2024</a:t>
            </a:r>
          </a:p>
        </p:txBody>
      </p:sp>
    </p:spTree>
    <p:extLst>
      <p:ext uri="{BB962C8B-B14F-4D97-AF65-F5344CB8AC3E}">
        <p14:creationId xmlns:p14="http://schemas.microsoft.com/office/powerpoint/2010/main" val="244714325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1" end="11"/>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2" end="12"/>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3" end="13"/>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4" end="14"/>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xEl>
                                              <p:pRg st="15" end="15"/>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
                                            <p:txEl>
                                              <p:pRg st="19" end="1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A7081A0-DEE5-4050-8A80-E59C0EE6E665}"/>
              </a:ext>
            </a:extLst>
          </p:cNvPr>
          <p:cNvSpPr>
            <a:spLocks noGrp="1" noChangeArrowheads="1"/>
          </p:cNvSpPr>
          <p:nvPr>
            <p:ph type="title"/>
          </p:nvPr>
        </p:nvSpPr>
        <p:spPr>
          <a:xfrm>
            <a:off x="457200" y="981075"/>
            <a:ext cx="8229600" cy="563563"/>
          </a:xfrm>
        </p:spPr>
        <p:txBody>
          <a:bodyPr/>
          <a:lstStyle/>
          <a:p>
            <a:pPr algn="ctr" eaLnBrk="1" hangingPunct="1"/>
            <a:r>
              <a:rPr lang="sl-SI" altLang="sl-SI" sz="3200" b="1"/>
              <a:t>SESTAVA RAZISKOVALNE NALOGE</a:t>
            </a:r>
            <a:br>
              <a:rPr lang="sl-SI" altLang="sl-SI" sz="3200" b="1"/>
            </a:br>
            <a:endParaRPr lang="sl-SI" altLang="sl-SI" sz="3200" b="1"/>
          </a:p>
        </p:txBody>
      </p:sp>
      <p:sp>
        <p:nvSpPr>
          <p:cNvPr id="3" name="Ograda vsebine 2">
            <a:extLst>
              <a:ext uri="{FF2B5EF4-FFF2-40B4-BE49-F238E27FC236}">
                <a16:creationId xmlns:a16="http://schemas.microsoft.com/office/drawing/2014/main" id="{67BF1BE1-7D7A-4C28-AAAB-AD674CB07031}"/>
              </a:ext>
            </a:extLst>
          </p:cNvPr>
          <p:cNvSpPr>
            <a:spLocks noGrp="1"/>
          </p:cNvSpPr>
          <p:nvPr>
            <p:ph sz="half" idx="1"/>
          </p:nvPr>
        </p:nvSpPr>
        <p:spPr>
          <a:xfrm>
            <a:off x="457200" y="1412875"/>
            <a:ext cx="4038600" cy="5230813"/>
          </a:xfrm>
        </p:spPr>
        <p:txBody>
          <a:bodyPr/>
          <a:lstStyle/>
          <a:p>
            <a:pPr algn="ctr" eaLnBrk="1" hangingPunct="1">
              <a:buFont typeface="Wingdings 2" panose="05020102010507070707" pitchFamily="18" charset="2"/>
              <a:buNone/>
              <a:defRPr/>
            </a:pPr>
            <a:r>
              <a:rPr lang="sl-SI" sz="3000" dirty="0">
                <a:latin typeface="+mj-lt"/>
              </a:rPr>
              <a:t>SPLOŠNI DEL</a:t>
            </a:r>
          </a:p>
          <a:p>
            <a:pPr algn="ctr" eaLnBrk="1" hangingPunct="1">
              <a:buFont typeface="Wingdings 2" panose="05020102010507070707" pitchFamily="18" charset="2"/>
              <a:buNone/>
              <a:defRPr/>
            </a:pPr>
            <a:endParaRPr lang="sl-SI" sz="3000" dirty="0">
              <a:latin typeface="+mj-lt"/>
            </a:endParaRPr>
          </a:p>
          <a:p>
            <a:pPr eaLnBrk="1" hangingPunct="1">
              <a:buClrTx/>
              <a:buFontTx/>
              <a:buChar char="-"/>
              <a:defRPr/>
            </a:pPr>
            <a:r>
              <a:rPr lang="sl-SI" sz="2800" dirty="0">
                <a:latin typeface="+mj-lt"/>
              </a:rPr>
              <a:t>naslovnica</a:t>
            </a:r>
          </a:p>
          <a:p>
            <a:pPr eaLnBrk="1" hangingPunct="1">
              <a:buClrTx/>
              <a:buFontTx/>
              <a:buChar char="-"/>
              <a:defRPr/>
            </a:pPr>
            <a:r>
              <a:rPr lang="sl-SI" sz="2800" dirty="0">
                <a:latin typeface="+mj-lt"/>
              </a:rPr>
              <a:t>kazalo</a:t>
            </a:r>
          </a:p>
          <a:p>
            <a:pPr eaLnBrk="1" hangingPunct="1">
              <a:buClrTx/>
              <a:buFontTx/>
              <a:buChar char="-"/>
              <a:defRPr/>
            </a:pPr>
            <a:r>
              <a:rPr lang="sl-SI" sz="2800" dirty="0">
                <a:latin typeface="+mj-lt"/>
              </a:rPr>
              <a:t>povzetek</a:t>
            </a:r>
          </a:p>
          <a:p>
            <a:pPr eaLnBrk="1" hangingPunct="1">
              <a:buClrTx/>
              <a:buFontTx/>
              <a:buChar char="-"/>
              <a:defRPr/>
            </a:pPr>
            <a:r>
              <a:rPr lang="sl-SI" sz="2800" dirty="0">
                <a:latin typeface="+mj-lt"/>
              </a:rPr>
              <a:t>zahvala</a:t>
            </a:r>
          </a:p>
        </p:txBody>
      </p:sp>
      <p:sp>
        <p:nvSpPr>
          <p:cNvPr id="4" name="Ograda vsebine 3">
            <a:extLst>
              <a:ext uri="{FF2B5EF4-FFF2-40B4-BE49-F238E27FC236}">
                <a16:creationId xmlns:a16="http://schemas.microsoft.com/office/drawing/2014/main" id="{C3662BD8-4EE3-4E98-AB28-301F2CAF8CE7}"/>
              </a:ext>
            </a:extLst>
          </p:cNvPr>
          <p:cNvSpPr>
            <a:spLocks noGrp="1"/>
          </p:cNvSpPr>
          <p:nvPr>
            <p:ph sz="half" idx="2"/>
          </p:nvPr>
        </p:nvSpPr>
        <p:spPr>
          <a:xfrm>
            <a:off x="4648200" y="1412875"/>
            <a:ext cx="4038600" cy="5275263"/>
          </a:xfrm>
        </p:spPr>
        <p:txBody>
          <a:bodyPr/>
          <a:lstStyle/>
          <a:p>
            <a:pPr algn="ctr" eaLnBrk="1" hangingPunct="1">
              <a:buFont typeface="Wingdings 2" panose="05020102010507070707" pitchFamily="18" charset="2"/>
              <a:buNone/>
              <a:defRPr/>
            </a:pPr>
            <a:r>
              <a:rPr lang="sl-SI" sz="3000" dirty="0">
                <a:latin typeface="+mj-lt"/>
              </a:rPr>
              <a:t>VSEBINSKI DEL</a:t>
            </a:r>
          </a:p>
          <a:p>
            <a:pPr algn="ctr" eaLnBrk="1" hangingPunct="1">
              <a:buFont typeface="Wingdings 2" panose="05020102010507070707" pitchFamily="18" charset="2"/>
              <a:buNone/>
              <a:defRPr/>
            </a:pPr>
            <a:endParaRPr lang="sl-SI" sz="2800" dirty="0">
              <a:latin typeface="+mj-lt"/>
            </a:endParaRPr>
          </a:p>
          <a:p>
            <a:pPr eaLnBrk="1" hangingPunct="1">
              <a:buClrTx/>
              <a:buFontTx/>
              <a:buChar char="-"/>
              <a:defRPr/>
            </a:pPr>
            <a:r>
              <a:rPr lang="sl-SI" sz="2800" dirty="0">
                <a:latin typeface="+mj-lt"/>
              </a:rPr>
              <a:t>uvod</a:t>
            </a:r>
          </a:p>
          <a:p>
            <a:pPr eaLnBrk="1" hangingPunct="1">
              <a:buClrTx/>
              <a:buFontTx/>
              <a:buChar char="-"/>
              <a:defRPr/>
            </a:pPr>
            <a:r>
              <a:rPr lang="sl-SI" sz="2800" dirty="0">
                <a:latin typeface="+mj-lt"/>
              </a:rPr>
              <a:t>vsebinski del – vsebina (metodologija, rezultati, razprava)</a:t>
            </a:r>
          </a:p>
          <a:p>
            <a:pPr eaLnBrk="1" hangingPunct="1">
              <a:buClrTx/>
              <a:buFontTx/>
              <a:buChar char="-"/>
              <a:defRPr/>
            </a:pPr>
            <a:r>
              <a:rPr lang="sl-SI" sz="2800" dirty="0">
                <a:latin typeface="+mj-lt"/>
              </a:rPr>
              <a:t>zaključek (</a:t>
            </a:r>
            <a:r>
              <a:rPr lang="sl-SI" sz="2800" i="1" dirty="0">
                <a:latin typeface="+mj-lt"/>
              </a:rPr>
              <a:t>družbena odgovornost</a:t>
            </a:r>
            <a:r>
              <a:rPr lang="sl-SI" sz="2800" dirty="0">
                <a:latin typeface="+mj-lt"/>
              </a:rPr>
              <a:t>)</a:t>
            </a:r>
          </a:p>
          <a:p>
            <a:pPr eaLnBrk="1" hangingPunct="1">
              <a:buClrTx/>
              <a:buFontTx/>
              <a:buChar char="-"/>
              <a:defRPr/>
            </a:pPr>
            <a:r>
              <a:rPr lang="sl-SI" sz="2800" dirty="0">
                <a:latin typeface="+mj-lt"/>
              </a:rPr>
              <a:t>priloge</a:t>
            </a:r>
          </a:p>
          <a:p>
            <a:pPr eaLnBrk="1" hangingPunct="1">
              <a:buClrTx/>
              <a:buFontTx/>
              <a:buChar char="-"/>
              <a:defRPr/>
            </a:pPr>
            <a:r>
              <a:rPr lang="sl-SI" sz="2800" dirty="0">
                <a:latin typeface="+mj-lt"/>
              </a:rPr>
              <a:t>seznam virov in literature</a:t>
            </a:r>
          </a:p>
          <a:p>
            <a:pPr algn="ctr" eaLnBrk="1" hangingPunct="1">
              <a:buFont typeface="Wingdings 2" panose="05020102010507070707" pitchFamily="18" charset="2"/>
              <a:buNone/>
              <a:defRPr/>
            </a:pPr>
            <a:endParaRPr lang="sl-SI" dirty="0"/>
          </a:p>
        </p:txBody>
      </p:sp>
    </p:spTree>
    <p:extLst>
      <p:ext uri="{BB962C8B-B14F-4D97-AF65-F5344CB8AC3E}">
        <p14:creationId xmlns:p14="http://schemas.microsoft.com/office/powerpoint/2010/main" val="3509385769"/>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37" presetClass="entr" presetSubtype="0" fill="hold"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animEffect transition="in" filter="fade">
                                      <p:cBhvr>
                                        <p:cTn id="9" dur="1000"/>
                                        <p:tgtEl>
                                          <p:spTgt spid="3">
                                            <p:txEl>
                                              <p:pRg st="0" end="0"/>
                                            </p:txEl>
                                          </p:spTgt>
                                        </p:tgtEl>
                                      </p:cBhvr>
                                    </p:animEffect>
                                    <p:anim calcmode="lin" valueType="num">
                                      <p:cBhvr>
                                        <p:cTn id="10"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1"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2"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par>
                                <p:cTn id="13" presetID="37"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1000"/>
                                        <p:tgtEl>
                                          <p:spTgt spid="3">
                                            <p:txEl>
                                              <p:pRg st="2" end="2"/>
                                            </p:txEl>
                                          </p:spTgt>
                                        </p:tgtEl>
                                      </p:cBhvr>
                                    </p:animEffect>
                                    <p:anim calcmode="lin" valueType="num">
                                      <p:cBhvr>
                                        <p:cTn id="16"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par>
                                <p:cTn id="19" presetID="37" presetClass="entr" presetSubtype="0"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par>
                                <p:cTn id="25" presetID="37"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30"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par>
                                <p:cTn id="31" presetID="37" presetClass="entr" presetSubtype="0" fill="hold" nodeType="with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Effect transition="in" filter="fade">
                                      <p:cBhvr>
                                        <p:cTn id="33" dur="1000"/>
                                        <p:tgtEl>
                                          <p:spTgt spid="3">
                                            <p:txEl>
                                              <p:pRg st="5" end="5"/>
                                            </p:txEl>
                                          </p:spTgt>
                                        </p:tgtEl>
                                      </p:cBhvr>
                                    </p:animEffect>
                                    <p:anim calcmode="lin" valueType="num">
                                      <p:cBhvr>
                                        <p:cTn id="34"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5" dur="900" decel="100000" fill="hold"/>
                                        <p:tgtEl>
                                          <p:spTgt spid="3">
                                            <p:txEl>
                                              <p:pRg st="5" end="5"/>
                                            </p:txEl>
                                          </p:spTgt>
                                        </p:tgtEl>
                                        <p:attrNameLst>
                                          <p:attrName>ppt_y</p:attrName>
                                        </p:attrNameLst>
                                      </p:cBhvr>
                                      <p:tavLst>
                                        <p:tav tm="0">
                                          <p:val>
                                            <p:strVal val="#ppt_y+1"/>
                                          </p:val>
                                        </p:tav>
                                        <p:tav tm="100000">
                                          <p:val>
                                            <p:strVal val="#ppt_y-.03"/>
                                          </p:val>
                                        </p:tav>
                                      </p:tavLst>
                                    </p:anim>
                                    <p:anim calcmode="lin" valueType="num">
                                      <p:cBhvr>
                                        <p:cTn id="36" dur="100" accel="100000" fill="hold">
                                          <p:stCondLst>
                                            <p:cond delay="900"/>
                                          </p:stCondLst>
                                        </p:cTn>
                                        <p:tgtEl>
                                          <p:spTgt spid="3">
                                            <p:txEl>
                                              <p:pRg st="5" end="5"/>
                                            </p:txEl>
                                          </p:spTgt>
                                        </p:tgtEl>
                                        <p:attrNameLst>
                                          <p:attrName>ppt_y</p:attrName>
                                        </p:attrNameLst>
                                      </p:cBhvr>
                                      <p:tavLst>
                                        <p:tav tm="0">
                                          <p:val>
                                            <p:strVal val="#ppt_y-.03"/>
                                          </p:val>
                                        </p:tav>
                                        <p:tav tm="100000">
                                          <p:val>
                                            <p:strVal val="#ppt_y"/>
                                          </p:val>
                                        </p:tav>
                                      </p:tavLst>
                                    </p:anim>
                                  </p:childTnLst>
                                </p:cTn>
                              </p:par>
                            </p:childTnLst>
                          </p:cTn>
                        </p:par>
                      </p:childTnLst>
                    </p:cTn>
                  </p:par>
                  <p:par>
                    <p:cTn id="37" fill="hold">
                      <p:stCondLst>
                        <p:cond delay="indefinite"/>
                      </p:stCondLst>
                      <p:childTnLst>
                        <p:par>
                          <p:cTn id="38" fill="hold" nodeType="afterGroup">
                            <p:stCondLst>
                              <p:cond delay="0"/>
                            </p:stCondLst>
                            <p:childTnLst>
                              <p:par>
                                <p:cTn id="39" presetID="37" presetClass="entr" presetSubtype="0" fill="hold" nodeType="clickEffect">
                                  <p:stCondLst>
                                    <p:cond delay="0"/>
                                  </p:stCondLst>
                                  <p:childTnLst>
                                    <p:set>
                                      <p:cBhvr>
                                        <p:cTn id="40" dur="1" fill="hold">
                                          <p:stCondLst>
                                            <p:cond delay="0"/>
                                          </p:stCondLst>
                                        </p:cTn>
                                        <p:tgtEl>
                                          <p:spTgt spid="4">
                                            <p:txEl>
                                              <p:pRg st="0" end="0"/>
                                            </p:txEl>
                                          </p:spTgt>
                                        </p:tgtEl>
                                        <p:attrNameLst>
                                          <p:attrName>style.visibility</p:attrName>
                                        </p:attrNameLst>
                                      </p:cBhvr>
                                      <p:to>
                                        <p:strVal val="visible"/>
                                      </p:to>
                                    </p:set>
                                    <p:animEffect transition="in" filter="fade">
                                      <p:cBhvr>
                                        <p:cTn id="41" dur="1000"/>
                                        <p:tgtEl>
                                          <p:spTgt spid="4">
                                            <p:txEl>
                                              <p:pRg st="0" end="0"/>
                                            </p:txEl>
                                          </p:spTgt>
                                        </p:tgtEl>
                                      </p:cBhvr>
                                    </p:animEffect>
                                    <p:anim calcmode="lin" valueType="num">
                                      <p:cBhvr>
                                        <p:cTn id="42"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43" dur="900" decel="100000" fill="hold"/>
                                        <p:tgtEl>
                                          <p:spTgt spid="4">
                                            <p:txEl>
                                              <p:pRg st="0" end="0"/>
                                            </p:txEl>
                                          </p:spTgt>
                                        </p:tgtEl>
                                        <p:attrNameLst>
                                          <p:attrName>ppt_y</p:attrName>
                                        </p:attrNameLst>
                                      </p:cBhvr>
                                      <p:tavLst>
                                        <p:tav tm="0">
                                          <p:val>
                                            <p:strVal val="#ppt_y+1"/>
                                          </p:val>
                                        </p:tav>
                                        <p:tav tm="100000">
                                          <p:val>
                                            <p:strVal val="#ppt_y-.03"/>
                                          </p:val>
                                        </p:tav>
                                      </p:tavLst>
                                    </p:anim>
                                    <p:anim calcmode="lin" valueType="num">
                                      <p:cBhvr>
                                        <p:cTn id="44" dur="100" accel="100000" fill="hold">
                                          <p:stCondLst>
                                            <p:cond delay="900"/>
                                          </p:stCondLst>
                                        </p:cTn>
                                        <p:tgtEl>
                                          <p:spTgt spid="4">
                                            <p:txEl>
                                              <p:pRg st="0" end="0"/>
                                            </p:txEl>
                                          </p:spTgt>
                                        </p:tgtEl>
                                        <p:attrNameLst>
                                          <p:attrName>ppt_y</p:attrName>
                                        </p:attrNameLst>
                                      </p:cBhvr>
                                      <p:tavLst>
                                        <p:tav tm="0">
                                          <p:val>
                                            <p:strVal val="#ppt_y-.03"/>
                                          </p:val>
                                        </p:tav>
                                        <p:tav tm="100000">
                                          <p:val>
                                            <p:strVal val="#ppt_y"/>
                                          </p:val>
                                        </p:tav>
                                      </p:tavLst>
                                    </p:anim>
                                  </p:childTnLst>
                                </p:cTn>
                              </p:par>
                            </p:childTnLst>
                          </p:cTn>
                        </p:par>
                        <p:par>
                          <p:cTn id="45" fill="hold" nodeType="afterGroup">
                            <p:stCondLst>
                              <p:cond delay="1000"/>
                            </p:stCondLst>
                            <p:childTnLst>
                              <p:par>
                                <p:cTn id="46" presetID="1" presetClass="entr" presetSubtype="0" fill="hold" nodeType="afterEffect">
                                  <p:stCondLst>
                                    <p:cond delay="1000"/>
                                  </p:stCondLst>
                                  <p:childTnLst>
                                    <p:set>
                                      <p:cBhvr>
                                        <p:cTn id="47" dur="1" fill="hold">
                                          <p:stCondLst>
                                            <p:cond delay="0"/>
                                          </p:stCondLst>
                                        </p:cTn>
                                        <p:tgtEl>
                                          <p:spTgt spid="4">
                                            <p:txEl>
                                              <p:pRg st="2" end="2"/>
                                            </p:txEl>
                                          </p:spTgt>
                                        </p:tgtEl>
                                        <p:attrNameLst>
                                          <p:attrName>style.visibility</p:attrName>
                                        </p:attrNameLst>
                                      </p:cBhvr>
                                      <p:to>
                                        <p:strVal val="visible"/>
                                      </p:to>
                                    </p:set>
                                  </p:childTnLst>
                                </p:cTn>
                              </p:par>
                              <p:par>
                                <p:cTn id="48" presetID="1" presetClass="entr" presetSubtype="0" fill="hold" nodeType="withEffect">
                                  <p:stCondLst>
                                    <p:cond delay="1000"/>
                                  </p:stCondLst>
                                  <p:childTnLst>
                                    <p:set>
                                      <p:cBhvr>
                                        <p:cTn id="49" dur="1" fill="hold">
                                          <p:stCondLst>
                                            <p:cond delay="0"/>
                                          </p:stCondLst>
                                        </p:cTn>
                                        <p:tgtEl>
                                          <p:spTgt spid="4">
                                            <p:txEl>
                                              <p:pRg st="3" end="3"/>
                                            </p:txEl>
                                          </p:spTgt>
                                        </p:tgtEl>
                                        <p:attrNameLst>
                                          <p:attrName>style.visibility</p:attrName>
                                        </p:attrNameLst>
                                      </p:cBhvr>
                                      <p:to>
                                        <p:strVal val="visible"/>
                                      </p:to>
                                    </p:set>
                                  </p:childTnLst>
                                </p:cTn>
                              </p:par>
                              <p:par>
                                <p:cTn id="50" presetID="1" presetClass="entr" presetSubtype="0" fill="hold" nodeType="withEffect">
                                  <p:stCondLst>
                                    <p:cond delay="1000"/>
                                  </p:stCondLst>
                                  <p:childTnLst>
                                    <p:set>
                                      <p:cBhvr>
                                        <p:cTn id="51" dur="1" fill="hold">
                                          <p:stCondLst>
                                            <p:cond delay="0"/>
                                          </p:stCondLst>
                                        </p:cTn>
                                        <p:tgtEl>
                                          <p:spTgt spid="4">
                                            <p:txEl>
                                              <p:pRg st="4" end="4"/>
                                            </p:txEl>
                                          </p:spTgt>
                                        </p:tgtEl>
                                        <p:attrNameLst>
                                          <p:attrName>style.visibility</p:attrName>
                                        </p:attrNameLst>
                                      </p:cBhvr>
                                      <p:to>
                                        <p:strVal val="visible"/>
                                      </p:to>
                                    </p:set>
                                  </p:childTnLst>
                                </p:cTn>
                              </p:par>
                              <p:par>
                                <p:cTn id="52" presetID="1" presetClass="entr" presetSubtype="0" fill="hold" nodeType="withEffect">
                                  <p:stCondLst>
                                    <p:cond delay="1000"/>
                                  </p:stCondLst>
                                  <p:childTnLst>
                                    <p:set>
                                      <p:cBhvr>
                                        <p:cTn id="53" dur="1" fill="hold">
                                          <p:stCondLst>
                                            <p:cond delay="0"/>
                                          </p:stCondLst>
                                        </p:cTn>
                                        <p:tgtEl>
                                          <p:spTgt spid="4">
                                            <p:txEl>
                                              <p:pRg st="5" end="5"/>
                                            </p:txEl>
                                          </p:spTgt>
                                        </p:tgtEl>
                                        <p:attrNameLst>
                                          <p:attrName>style.visibility</p:attrName>
                                        </p:attrNameLst>
                                      </p:cBhvr>
                                      <p:to>
                                        <p:strVal val="visible"/>
                                      </p:to>
                                    </p:set>
                                  </p:childTnLst>
                                </p:cTn>
                              </p:par>
                              <p:par>
                                <p:cTn id="54" presetID="1" presetClass="entr" presetSubtype="0" fill="hold" nodeType="withEffect">
                                  <p:stCondLst>
                                    <p:cond delay="1000"/>
                                  </p:stCondLst>
                                  <p:childTnLst>
                                    <p:set>
                                      <p:cBhvr>
                                        <p:cTn id="55"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Naslov 1">
            <a:extLst>
              <a:ext uri="{FF2B5EF4-FFF2-40B4-BE49-F238E27FC236}">
                <a16:creationId xmlns:a16="http://schemas.microsoft.com/office/drawing/2014/main" id="{11029DBD-2296-4D78-90E2-80A772FA1261}"/>
              </a:ext>
            </a:extLst>
          </p:cNvPr>
          <p:cNvSpPr>
            <a:spLocks noGrp="1" noChangeArrowheads="1"/>
          </p:cNvSpPr>
          <p:nvPr>
            <p:ph type="title"/>
          </p:nvPr>
        </p:nvSpPr>
        <p:spPr>
          <a:xfrm>
            <a:off x="457200" y="981075"/>
            <a:ext cx="8229600" cy="563563"/>
          </a:xfrm>
        </p:spPr>
        <p:txBody>
          <a:bodyPr/>
          <a:lstStyle/>
          <a:p>
            <a:pPr algn="ctr" eaLnBrk="1" hangingPunct="1"/>
            <a:r>
              <a:rPr lang="sl-SI" altLang="sl-SI" sz="3200" b="1"/>
              <a:t>SESTAVA RAZISKOVALNE NALOGE - VSEBINA</a:t>
            </a:r>
            <a:br>
              <a:rPr lang="sl-SI" altLang="sl-SI" sz="3200" b="1"/>
            </a:br>
            <a:endParaRPr lang="sl-SI" altLang="sl-SI" sz="3200" b="1"/>
          </a:p>
        </p:txBody>
      </p:sp>
      <p:sp>
        <p:nvSpPr>
          <p:cNvPr id="4" name="Ograda vsebine 3">
            <a:extLst>
              <a:ext uri="{FF2B5EF4-FFF2-40B4-BE49-F238E27FC236}">
                <a16:creationId xmlns:a16="http://schemas.microsoft.com/office/drawing/2014/main" id="{ABB159AF-0C23-4D70-B9F2-9479E6002DC1}"/>
              </a:ext>
            </a:extLst>
          </p:cNvPr>
          <p:cNvSpPr>
            <a:spLocks noGrp="1"/>
          </p:cNvSpPr>
          <p:nvPr>
            <p:ph sz="half" idx="2"/>
          </p:nvPr>
        </p:nvSpPr>
        <p:spPr>
          <a:xfrm>
            <a:off x="755650" y="1412875"/>
            <a:ext cx="7931150" cy="5275263"/>
          </a:xfrm>
        </p:spPr>
        <p:txBody>
          <a:bodyPr/>
          <a:lstStyle/>
          <a:p>
            <a:pPr algn="ctr" eaLnBrk="1" hangingPunct="1">
              <a:buFont typeface="Wingdings 2" panose="05020102010507070707" pitchFamily="18" charset="2"/>
              <a:buNone/>
            </a:pPr>
            <a:endParaRPr lang="sl-SI" altLang="sl-SI" sz="2400" dirty="0">
              <a:latin typeface="Segoe UI" panose="020B0502040204020203" pitchFamily="34" charset="0"/>
              <a:cs typeface="Segoe UI" panose="020B0502040204020203" pitchFamily="34" charset="0"/>
            </a:endParaRPr>
          </a:p>
          <a:p>
            <a:pPr eaLnBrk="1" hangingPunct="1">
              <a:buClrTx/>
              <a:buFont typeface="Wingdings 2" panose="05020102010507070707" pitchFamily="18" charset="2"/>
              <a:buNone/>
            </a:pPr>
            <a:r>
              <a:rPr lang="sl-SI" altLang="sl-SI" sz="2400" b="1" dirty="0">
                <a:latin typeface="Segoe UI" panose="020B0502040204020203" pitchFamily="34" charset="0"/>
                <a:cs typeface="Segoe UI" panose="020B0502040204020203" pitchFamily="34" charset="0"/>
              </a:rPr>
              <a:t>1 	 UVOD</a:t>
            </a:r>
            <a:endParaRPr lang="sl-SI" altLang="sl-SI" sz="2400" dirty="0">
              <a:latin typeface="Segoe UI" panose="020B0502040204020203" pitchFamily="34" charset="0"/>
              <a:cs typeface="Segoe UI" panose="020B0502040204020203" pitchFamily="34" charset="0"/>
            </a:endParaRPr>
          </a:p>
          <a:p>
            <a:pPr eaLnBrk="1" hangingPunct="1">
              <a:buClrTx/>
              <a:buFont typeface="Wingdings 2" panose="05020102010507070707" pitchFamily="18" charset="2"/>
              <a:buNone/>
            </a:pPr>
            <a:r>
              <a:rPr lang="sl-SI" altLang="sl-SI" sz="2400" b="1" dirty="0">
                <a:latin typeface="Segoe UI" panose="020B0502040204020203" pitchFamily="34" charset="0"/>
                <a:cs typeface="Segoe UI" panose="020B0502040204020203" pitchFamily="34" charset="0"/>
              </a:rPr>
              <a:t>2 	 PREGLED OBJAV ali PREGLED STANJA TEHNIKE</a:t>
            </a:r>
            <a:endParaRPr lang="sl-SI" altLang="sl-SI" sz="2400" dirty="0">
              <a:latin typeface="Segoe UI" panose="020B0502040204020203" pitchFamily="34" charset="0"/>
              <a:cs typeface="Segoe UI" panose="020B0502040204020203" pitchFamily="34" charset="0"/>
            </a:endParaRPr>
          </a:p>
          <a:p>
            <a:pPr eaLnBrk="1" hangingPunct="1">
              <a:buClrTx/>
              <a:buFont typeface="Wingdings 2" panose="05020102010507070707" pitchFamily="18" charset="2"/>
              <a:buNone/>
            </a:pPr>
            <a:r>
              <a:rPr lang="sl-SI" altLang="sl-SI" sz="2400" b="1" dirty="0">
                <a:latin typeface="Segoe UI" panose="020B0502040204020203" pitchFamily="34" charset="0"/>
                <a:cs typeface="Segoe UI" panose="020B0502040204020203" pitchFamily="34" charset="0"/>
              </a:rPr>
              <a:t>3 	 MATERIAL IN METODE ali METODOLOGIJA</a:t>
            </a:r>
            <a:endParaRPr lang="sl-SI" altLang="sl-SI" sz="2400" dirty="0">
              <a:latin typeface="Segoe UI" panose="020B0502040204020203" pitchFamily="34" charset="0"/>
              <a:cs typeface="Segoe UI" panose="020B0502040204020203" pitchFamily="34" charset="0"/>
            </a:endParaRPr>
          </a:p>
          <a:p>
            <a:pPr eaLnBrk="1" hangingPunct="1">
              <a:buClrTx/>
              <a:buFont typeface="Wingdings 2" panose="05020102010507070707" pitchFamily="18" charset="2"/>
              <a:buNone/>
            </a:pPr>
            <a:r>
              <a:rPr lang="sl-SI" altLang="sl-SI" sz="2400" b="1" dirty="0">
                <a:latin typeface="Segoe UI" panose="020B0502040204020203" pitchFamily="34" charset="0"/>
                <a:cs typeface="Segoe UI" panose="020B0502040204020203" pitchFamily="34" charset="0"/>
              </a:rPr>
              <a:t>4 	 REZULTATI ali IZSLEDKI </a:t>
            </a:r>
            <a:endParaRPr lang="sl-SI" altLang="sl-SI" sz="2400" dirty="0">
              <a:latin typeface="Segoe UI" panose="020B0502040204020203" pitchFamily="34" charset="0"/>
              <a:cs typeface="Segoe UI" panose="020B0502040204020203" pitchFamily="34" charset="0"/>
            </a:endParaRPr>
          </a:p>
          <a:p>
            <a:pPr eaLnBrk="1" hangingPunct="1">
              <a:buClrTx/>
              <a:buFont typeface="Wingdings 2" panose="05020102010507070707" pitchFamily="18" charset="2"/>
              <a:buNone/>
            </a:pPr>
            <a:r>
              <a:rPr lang="sl-SI" altLang="sl-SI" sz="2400" b="1" dirty="0">
                <a:solidFill>
                  <a:srgbClr val="000000"/>
                </a:solidFill>
                <a:latin typeface="Segoe UI" panose="020B0502040204020203" pitchFamily="34" charset="0"/>
                <a:cs typeface="Segoe UI" panose="020B0502040204020203" pitchFamily="34" charset="0"/>
              </a:rPr>
              <a:t>5  DISKUSIJA ali RAZPRAVA</a:t>
            </a:r>
          </a:p>
          <a:p>
            <a:pPr eaLnBrk="1" hangingPunct="1">
              <a:buClrTx/>
              <a:buFont typeface="Wingdings 2" panose="05020102010507070707" pitchFamily="18" charset="2"/>
              <a:buNone/>
            </a:pPr>
            <a:r>
              <a:rPr lang="sl-SI" altLang="sl-SI" sz="2400" b="1" i="1" dirty="0">
                <a:latin typeface="Segoe UI" panose="020B0502040204020203" pitchFamily="34" charset="0"/>
                <a:cs typeface="Segoe UI" panose="020B0502040204020203" pitchFamily="34" charset="0"/>
              </a:rPr>
              <a:t>6  DRUŽBENA ODGOVORNOST, TRAJNOST, NAPREDEK</a:t>
            </a:r>
            <a:endParaRPr lang="sl-SI" altLang="sl-SI" sz="2400" b="1" i="1" dirty="0">
              <a:solidFill>
                <a:srgbClr val="000000"/>
              </a:solidFill>
              <a:latin typeface="Segoe UI" panose="020B0502040204020203" pitchFamily="34" charset="0"/>
              <a:cs typeface="Segoe UI" panose="020B0502040204020203" pitchFamily="34" charset="0"/>
            </a:endParaRPr>
          </a:p>
          <a:p>
            <a:pPr eaLnBrk="1" hangingPunct="1">
              <a:buClrTx/>
              <a:buFont typeface="Wingdings 2" panose="05020102010507070707" pitchFamily="18" charset="2"/>
              <a:buNone/>
            </a:pPr>
            <a:r>
              <a:rPr lang="sl-SI" altLang="sl-SI" sz="2400" b="1" dirty="0">
                <a:solidFill>
                  <a:srgbClr val="000000"/>
                </a:solidFill>
                <a:latin typeface="Segoe UI" panose="020B0502040204020203" pitchFamily="34" charset="0"/>
                <a:cs typeface="Segoe UI" panose="020B0502040204020203" pitchFamily="34" charset="0"/>
              </a:rPr>
              <a:t>7  ZAKLJUČEK ali SKLEPI</a:t>
            </a:r>
          </a:p>
          <a:p>
            <a:pPr eaLnBrk="1" hangingPunct="1">
              <a:buClrTx/>
              <a:buFont typeface="Wingdings 2" panose="05020102010507070707" pitchFamily="18" charset="2"/>
              <a:buNone/>
            </a:pPr>
            <a:r>
              <a:rPr lang="sl-SI" altLang="sl-SI" sz="2400" b="1" dirty="0">
                <a:latin typeface="Segoe UI" panose="020B0502040204020203" pitchFamily="34" charset="0"/>
                <a:cs typeface="Segoe UI" panose="020B0502040204020203" pitchFamily="34" charset="0"/>
              </a:rPr>
              <a:t>8 	 PRILOGE</a:t>
            </a:r>
            <a:endParaRPr lang="sl-SI" altLang="sl-SI" sz="2400" dirty="0">
              <a:latin typeface="Segoe UI" panose="020B0502040204020203" pitchFamily="34" charset="0"/>
              <a:cs typeface="Segoe UI" panose="020B0502040204020203" pitchFamily="34" charset="0"/>
            </a:endParaRPr>
          </a:p>
          <a:p>
            <a:pPr eaLnBrk="1" hangingPunct="1">
              <a:buClrTx/>
              <a:buFont typeface="Wingdings 2" panose="05020102010507070707" pitchFamily="18" charset="2"/>
              <a:buNone/>
            </a:pPr>
            <a:r>
              <a:rPr lang="sl-SI" altLang="sl-SI" sz="2400" b="1" dirty="0">
                <a:latin typeface="Segoe UI" panose="020B0502040204020203" pitchFamily="34" charset="0"/>
                <a:cs typeface="Segoe UI" panose="020B0502040204020203" pitchFamily="34" charset="0"/>
              </a:rPr>
              <a:t>9	 VIRI IN LITERATURA</a:t>
            </a:r>
            <a:endParaRPr lang="sl-SI" altLang="sl-SI" sz="2400" dirty="0">
              <a:latin typeface="Segoe UI" panose="020B0502040204020203" pitchFamily="34" charset="0"/>
              <a:cs typeface="Segoe UI" panose="020B0502040204020203" pitchFamily="34" charset="0"/>
            </a:endParaRPr>
          </a:p>
          <a:p>
            <a:pPr algn="ctr" eaLnBrk="1" hangingPunct="1">
              <a:buFont typeface="Wingdings 2" panose="05020102010507070707" pitchFamily="18" charset="2"/>
              <a:buNone/>
            </a:pPr>
            <a:endParaRPr lang="sl-SI" altLang="sl-SI" dirty="0"/>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Naslov 1">
            <a:extLst>
              <a:ext uri="{FF2B5EF4-FFF2-40B4-BE49-F238E27FC236}">
                <a16:creationId xmlns:a16="http://schemas.microsoft.com/office/drawing/2014/main" id="{A6A08C36-197A-4396-991A-104C9DF7801C}"/>
              </a:ext>
            </a:extLst>
          </p:cNvPr>
          <p:cNvSpPr>
            <a:spLocks noGrp="1" noChangeArrowheads="1"/>
          </p:cNvSpPr>
          <p:nvPr>
            <p:ph type="title"/>
          </p:nvPr>
        </p:nvSpPr>
        <p:spPr>
          <a:xfrm>
            <a:off x="457200" y="981075"/>
            <a:ext cx="8229600" cy="563563"/>
          </a:xfrm>
        </p:spPr>
        <p:txBody>
          <a:bodyPr/>
          <a:lstStyle/>
          <a:p>
            <a:pPr algn="ctr" eaLnBrk="1" hangingPunct="1"/>
            <a:r>
              <a:rPr lang="sl-SI" altLang="sl-SI" sz="3200" b="1"/>
              <a:t>SESTAVA RAZISKOVALNE NALOGE - VSEBINA</a:t>
            </a:r>
            <a:br>
              <a:rPr lang="sl-SI" altLang="sl-SI" sz="3200" b="1"/>
            </a:br>
            <a:endParaRPr lang="sl-SI" altLang="sl-SI" sz="3200" b="1"/>
          </a:p>
        </p:txBody>
      </p:sp>
      <p:sp>
        <p:nvSpPr>
          <p:cNvPr id="4" name="Ograda vsebine 3">
            <a:extLst>
              <a:ext uri="{FF2B5EF4-FFF2-40B4-BE49-F238E27FC236}">
                <a16:creationId xmlns:a16="http://schemas.microsoft.com/office/drawing/2014/main" id="{ECC420D9-14E2-4256-8A36-94DCDD1F775A}"/>
              </a:ext>
            </a:extLst>
          </p:cNvPr>
          <p:cNvSpPr>
            <a:spLocks noGrp="1"/>
          </p:cNvSpPr>
          <p:nvPr>
            <p:ph sz="half" idx="2"/>
          </p:nvPr>
        </p:nvSpPr>
        <p:spPr>
          <a:xfrm>
            <a:off x="755650" y="1412875"/>
            <a:ext cx="7931150" cy="5275263"/>
          </a:xfrm>
        </p:spPr>
        <p:txBody>
          <a:bodyPr/>
          <a:lstStyle/>
          <a:p>
            <a:pPr algn="ctr" eaLnBrk="1" hangingPunct="1">
              <a:buFont typeface="Wingdings 2" panose="05020102010507070707" pitchFamily="18" charset="2"/>
              <a:buNone/>
              <a:defRPr/>
            </a:pPr>
            <a:endParaRPr lang="sl-SI" sz="2400" dirty="0">
              <a:latin typeface="Segoe UI" pitchFamily="34" charset="0"/>
              <a:ea typeface="Segoe UI" pitchFamily="34" charset="0"/>
              <a:cs typeface="Segoe UI" pitchFamily="34" charset="0"/>
            </a:endParaRPr>
          </a:p>
          <a:p>
            <a:pPr eaLnBrk="1" hangingPunct="1">
              <a:buFont typeface="Wingdings 2" panose="05020102010507070707" pitchFamily="18" charset="2"/>
              <a:buNone/>
              <a:defRPr/>
            </a:pPr>
            <a:r>
              <a:rPr lang="sl-SI" sz="2400" b="1" dirty="0">
                <a:latin typeface="Segoe UI" pitchFamily="34" charset="0"/>
                <a:ea typeface="Segoe UI" pitchFamily="34" charset="0"/>
                <a:cs typeface="Segoe UI" pitchFamily="34" charset="0"/>
              </a:rPr>
              <a:t>1 	 UVOD</a:t>
            </a:r>
            <a:endParaRPr lang="sl-SI" sz="2400" dirty="0">
              <a:latin typeface="Segoe UI" pitchFamily="34" charset="0"/>
              <a:ea typeface="Segoe UI" pitchFamily="34" charset="0"/>
              <a:cs typeface="Segoe UI" pitchFamily="34" charset="0"/>
            </a:endParaRPr>
          </a:p>
          <a:p>
            <a:pPr algn="ctr" eaLnBrk="1" hangingPunct="1">
              <a:buFont typeface="Wingdings 2" panose="05020102010507070707" pitchFamily="18" charset="2"/>
              <a:buNone/>
              <a:defRPr/>
            </a:pPr>
            <a:endParaRPr lang="sl-SI" dirty="0"/>
          </a:p>
          <a:p>
            <a:pPr eaLnBrk="1" hangingPunct="1">
              <a:buClrTx/>
              <a:buFontTx/>
              <a:buChar char="-"/>
              <a:defRPr/>
            </a:pPr>
            <a:r>
              <a:rPr lang="sl-SI" dirty="0">
                <a:latin typeface="+mj-lt"/>
              </a:rPr>
              <a:t>uvodne misli</a:t>
            </a:r>
          </a:p>
          <a:p>
            <a:pPr eaLnBrk="1" hangingPunct="1">
              <a:buClrTx/>
              <a:buFontTx/>
              <a:buChar char="-"/>
              <a:defRPr/>
            </a:pPr>
            <a:r>
              <a:rPr lang="sl-SI" dirty="0">
                <a:latin typeface="+mj-lt"/>
              </a:rPr>
              <a:t>opredelitev problema,  namen oz cilj</a:t>
            </a:r>
          </a:p>
          <a:p>
            <a:pPr eaLnBrk="1" hangingPunct="1">
              <a:buClrTx/>
              <a:buFontTx/>
              <a:buChar char="-"/>
              <a:defRPr/>
            </a:pPr>
            <a:r>
              <a:rPr lang="sl-SI" dirty="0">
                <a:latin typeface="+mj-lt"/>
              </a:rPr>
              <a:t>predvidena nova spoznanja</a:t>
            </a:r>
          </a:p>
          <a:p>
            <a:pPr eaLnBrk="1" hangingPunct="1">
              <a:buClrTx/>
              <a:buFontTx/>
              <a:buChar char="-"/>
              <a:defRPr/>
            </a:pPr>
            <a:r>
              <a:rPr lang="sl-SI" dirty="0">
                <a:latin typeface="+mj-lt"/>
              </a:rPr>
              <a:t>hipoteze</a:t>
            </a:r>
          </a:p>
          <a:p>
            <a:pPr eaLnBrk="1" hangingPunct="1">
              <a:buClrTx/>
              <a:buFontTx/>
              <a:buChar char="-"/>
              <a:defRPr/>
            </a:pPr>
            <a:r>
              <a:rPr lang="sl-SI" dirty="0">
                <a:latin typeface="+mj-lt"/>
              </a:rPr>
              <a:t>IP: opredeliti problem, v čem je težava in kaj je predvidena nova korist</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Naslov 1">
            <a:extLst>
              <a:ext uri="{FF2B5EF4-FFF2-40B4-BE49-F238E27FC236}">
                <a16:creationId xmlns:a16="http://schemas.microsoft.com/office/drawing/2014/main" id="{37CB9A6C-61B1-429D-BD88-3E2639085DE6}"/>
              </a:ext>
            </a:extLst>
          </p:cNvPr>
          <p:cNvSpPr>
            <a:spLocks noGrp="1" noChangeArrowheads="1"/>
          </p:cNvSpPr>
          <p:nvPr>
            <p:ph type="title"/>
          </p:nvPr>
        </p:nvSpPr>
        <p:spPr>
          <a:xfrm>
            <a:off x="457200" y="981075"/>
            <a:ext cx="8229600" cy="563563"/>
          </a:xfrm>
        </p:spPr>
        <p:txBody>
          <a:bodyPr/>
          <a:lstStyle/>
          <a:p>
            <a:pPr algn="ctr" eaLnBrk="1" hangingPunct="1"/>
            <a:r>
              <a:rPr lang="sl-SI" altLang="sl-SI" sz="3200" b="1"/>
              <a:t>SESTAVA RAZISKOVALNE NALOGE - VSEBINA</a:t>
            </a:r>
            <a:br>
              <a:rPr lang="sl-SI" altLang="sl-SI" sz="3200" b="1"/>
            </a:br>
            <a:endParaRPr lang="sl-SI" altLang="sl-SI" sz="3200" b="1"/>
          </a:p>
        </p:txBody>
      </p:sp>
      <p:sp>
        <p:nvSpPr>
          <p:cNvPr id="4" name="Ograda vsebine 3">
            <a:extLst>
              <a:ext uri="{FF2B5EF4-FFF2-40B4-BE49-F238E27FC236}">
                <a16:creationId xmlns:a16="http://schemas.microsoft.com/office/drawing/2014/main" id="{8EB6393D-0F24-4E2E-992B-538603CBB31D}"/>
              </a:ext>
            </a:extLst>
          </p:cNvPr>
          <p:cNvSpPr>
            <a:spLocks noGrp="1"/>
          </p:cNvSpPr>
          <p:nvPr>
            <p:ph sz="half" idx="2"/>
          </p:nvPr>
        </p:nvSpPr>
        <p:spPr>
          <a:xfrm>
            <a:off x="755650" y="1412875"/>
            <a:ext cx="7931150" cy="5275263"/>
          </a:xfrm>
        </p:spPr>
        <p:txBody>
          <a:bodyPr/>
          <a:lstStyle/>
          <a:p>
            <a:pPr algn="ctr" eaLnBrk="1" hangingPunct="1">
              <a:buFont typeface="Wingdings 2" panose="05020102010507070707" pitchFamily="18" charset="2"/>
              <a:buNone/>
              <a:defRPr/>
            </a:pPr>
            <a:endParaRPr lang="sl-SI" sz="2400" dirty="0">
              <a:latin typeface="Segoe UI" pitchFamily="34" charset="0"/>
              <a:ea typeface="Segoe UI" pitchFamily="34" charset="0"/>
              <a:cs typeface="Segoe UI" pitchFamily="34" charset="0"/>
            </a:endParaRPr>
          </a:p>
          <a:p>
            <a:pPr eaLnBrk="1" hangingPunct="1">
              <a:buFont typeface="Wingdings 2" panose="05020102010507070707" pitchFamily="18" charset="2"/>
              <a:buNone/>
              <a:defRPr/>
            </a:pPr>
            <a:r>
              <a:rPr lang="sl-SI" sz="2400" b="1" dirty="0">
                <a:latin typeface="Segoe UI" pitchFamily="34" charset="0"/>
                <a:ea typeface="Segoe UI" pitchFamily="34" charset="0"/>
                <a:cs typeface="Segoe UI" pitchFamily="34" charset="0"/>
              </a:rPr>
              <a:t>1 	 UVOD</a:t>
            </a:r>
            <a:endParaRPr lang="sl-SI" sz="2400" dirty="0">
              <a:latin typeface="Segoe UI" pitchFamily="34" charset="0"/>
              <a:ea typeface="Segoe UI" pitchFamily="34" charset="0"/>
              <a:cs typeface="Segoe UI" pitchFamily="34" charset="0"/>
            </a:endParaRPr>
          </a:p>
          <a:p>
            <a:pPr eaLnBrk="1" hangingPunct="1">
              <a:buFont typeface="Wingdings 2" panose="05020102010507070707" pitchFamily="18" charset="2"/>
              <a:buNone/>
              <a:defRPr/>
            </a:pPr>
            <a:r>
              <a:rPr lang="sl-SI" sz="2400" b="1" dirty="0">
                <a:latin typeface="Segoe UI" pitchFamily="34" charset="0"/>
                <a:ea typeface="Segoe UI" pitchFamily="34" charset="0"/>
                <a:cs typeface="Segoe UI" pitchFamily="34" charset="0"/>
              </a:rPr>
              <a:t>2 	 PREGLED OBJAV ali PREGLED STANJA TEHNIKE</a:t>
            </a:r>
          </a:p>
          <a:p>
            <a:pPr eaLnBrk="1" hangingPunct="1">
              <a:buFont typeface="Wingdings 2" panose="05020102010507070707" pitchFamily="18" charset="2"/>
              <a:buNone/>
              <a:defRPr/>
            </a:pPr>
            <a:endParaRPr lang="sl-SI" sz="2400" dirty="0">
              <a:latin typeface="Segoe UI" pitchFamily="34" charset="0"/>
              <a:ea typeface="Segoe UI" pitchFamily="34" charset="0"/>
              <a:cs typeface="Segoe UI" pitchFamily="34" charset="0"/>
            </a:endParaRPr>
          </a:p>
          <a:p>
            <a:pPr eaLnBrk="1" hangingPunct="1">
              <a:buClrTx/>
              <a:buFontTx/>
              <a:buChar char="-"/>
              <a:defRPr/>
            </a:pPr>
            <a:r>
              <a:rPr lang="sl-SI" dirty="0">
                <a:latin typeface="+mj-lt"/>
              </a:rPr>
              <a:t>predstavimo teoretično ozadje problema</a:t>
            </a:r>
          </a:p>
          <a:p>
            <a:pPr eaLnBrk="1" hangingPunct="1">
              <a:buClrTx/>
              <a:buFontTx/>
              <a:buChar char="-"/>
              <a:defRPr/>
            </a:pPr>
            <a:r>
              <a:rPr lang="sl-SI" dirty="0">
                <a:latin typeface="+mj-lt"/>
              </a:rPr>
              <a:t>naj ne bo preobsežno</a:t>
            </a:r>
          </a:p>
          <a:p>
            <a:pPr eaLnBrk="1" hangingPunct="1">
              <a:buClrTx/>
              <a:buFontTx/>
              <a:buChar char="-"/>
              <a:defRPr/>
            </a:pPr>
            <a:r>
              <a:rPr lang="sl-SI" dirty="0">
                <a:latin typeface="+mj-lt"/>
              </a:rPr>
              <a:t>POZOR - NAVAJANJE</a:t>
            </a:r>
          </a:p>
          <a:p>
            <a:pPr algn="ctr" eaLnBrk="1" hangingPunct="1">
              <a:buFont typeface="Wingdings 2" panose="05020102010507070707" pitchFamily="18" charset="2"/>
              <a:buNone/>
              <a:defRPr/>
            </a:pPr>
            <a:endParaRPr lang="sl-SI" b="1" dirty="0">
              <a:solidFill>
                <a:srgbClr val="9933FF"/>
              </a:solidFill>
              <a:latin typeface="+mj-lt"/>
            </a:endParaRPr>
          </a:p>
          <a:p>
            <a:pPr algn="ctr" eaLnBrk="1" hangingPunct="1">
              <a:buFont typeface="Wingdings 2" panose="05020102010507070707" pitchFamily="18" charset="2"/>
              <a:buNone/>
              <a:defRPr/>
            </a:pPr>
            <a:r>
              <a:rPr lang="sl-SI" b="1" dirty="0">
                <a:solidFill>
                  <a:srgbClr val="9933FF"/>
                </a:solidFill>
                <a:latin typeface="+mj-lt"/>
              </a:rPr>
              <a:t>VEDNO MORA BITI JASNO, KAJ JE AVTORJEVO LASTNO DELO IN KAJ JE POVZETO OD DRUGOD</a:t>
            </a:r>
          </a:p>
          <a:p>
            <a:pPr algn="ctr" eaLnBrk="1" hangingPunct="1">
              <a:buFont typeface="Wingdings 2" panose="05020102010507070707" pitchFamily="18" charset="2"/>
              <a:buNone/>
              <a:defRPr/>
            </a:pPr>
            <a:endParaRPr lang="sl-SI" b="1" dirty="0">
              <a:solidFill>
                <a:srgbClr val="9933FF"/>
              </a:solidFill>
              <a:latin typeface="+mj-l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30000"/>
                                  </p:stCondLst>
                                  <p:childTnLst>
                                    <p:set>
                                      <p:cBhvr>
                                        <p:cTn id="6"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Naslov 1">
            <a:extLst>
              <a:ext uri="{FF2B5EF4-FFF2-40B4-BE49-F238E27FC236}">
                <a16:creationId xmlns:a16="http://schemas.microsoft.com/office/drawing/2014/main" id="{61F72EB5-4EF9-415B-BE08-7BF62D8F299D}"/>
              </a:ext>
            </a:extLst>
          </p:cNvPr>
          <p:cNvSpPr>
            <a:spLocks noGrp="1" noChangeArrowheads="1"/>
          </p:cNvSpPr>
          <p:nvPr>
            <p:ph type="title"/>
          </p:nvPr>
        </p:nvSpPr>
        <p:spPr>
          <a:xfrm>
            <a:off x="457200" y="981075"/>
            <a:ext cx="8229600" cy="563563"/>
          </a:xfrm>
        </p:spPr>
        <p:txBody>
          <a:bodyPr/>
          <a:lstStyle/>
          <a:p>
            <a:pPr algn="ctr" eaLnBrk="1" hangingPunct="1"/>
            <a:r>
              <a:rPr lang="sl-SI" altLang="sl-SI" sz="3200" b="1"/>
              <a:t>SESTAVA RAZISKOVALNE NALOGE - VSEBINA</a:t>
            </a:r>
            <a:br>
              <a:rPr lang="sl-SI" altLang="sl-SI" sz="3200" b="1"/>
            </a:br>
            <a:endParaRPr lang="sl-SI" altLang="sl-SI" sz="3200" b="1"/>
          </a:p>
        </p:txBody>
      </p:sp>
      <p:sp>
        <p:nvSpPr>
          <p:cNvPr id="4" name="Ograda vsebine 3">
            <a:extLst>
              <a:ext uri="{FF2B5EF4-FFF2-40B4-BE49-F238E27FC236}">
                <a16:creationId xmlns:a16="http://schemas.microsoft.com/office/drawing/2014/main" id="{7A120E16-44AB-46FD-AE3E-9C0EF7884C8A}"/>
              </a:ext>
            </a:extLst>
          </p:cNvPr>
          <p:cNvSpPr>
            <a:spLocks noGrp="1"/>
          </p:cNvSpPr>
          <p:nvPr>
            <p:ph sz="half" idx="2"/>
          </p:nvPr>
        </p:nvSpPr>
        <p:spPr>
          <a:xfrm>
            <a:off x="755650" y="1412875"/>
            <a:ext cx="7931150" cy="5275263"/>
          </a:xfrm>
        </p:spPr>
        <p:txBody>
          <a:bodyPr/>
          <a:lstStyle/>
          <a:p>
            <a:pPr algn="ctr" eaLnBrk="1" hangingPunct="1">
              <a:buFont typeface="Wingdings 2" panose="05020102010507070707" pitchFamily="18" charset="2"/>
              <a:buNone/>
              <a:defRPr/>
            </a:pPr>
            <a:endParaRPr lang="sl-SI" sz="2400" dirty="0">
              <a:latin typeface="Segoe UI" pitchFamily="34" charset="0"/>
              <a:ea typeface="Segoe UI" pitchFamily="34" charset="0"/>
              <a:cs typeface="Segoe UI" pitchFamily="34" charset="0"/>
            </a:endParaRPr>
          </a:p>
          <a:p>
            <a:pPr eaLnBrk="1" hangingPunct="1">
              <a:buFont typeface="Wingdings 2" panose="05020102010507070707" pitchFamily="18" charset="2"/>
              <a:buNone/>
              <a:defRPr/>
            </a:pPr>
            <a:r>
              <a:rPr lang="sl-SI" sz="2400" b="1" dirty="0">
                <a:latin typeface="Segoe UI" pitchFamily="34" charset="0"/>
                <a:ea typeface="Segoe UI" pitchFamily="34" charset="0"/>
                <a:cs typeface="Segoe UI" pitchFamily="34" charset="0"/>
              </a:rPr>
              <a:t>1 	 UVOD</a:t>
            </a:r>
            <a:endParaRPr lang="sl-SI" sz="2400" dirty="0">
              <a:latin typeface="Segoe UI" pitchFamily="34" charset="0"/>
              <a:ea typeface="Segoe UI" pitchFamily="34" charset="0"/>
              <a:cs typeface="Segoe UI" pitchFamily="34" charset="0"/>
            </a:endParaRPr>
          </a:p>
          <a:p>
            <a:pPr eaLnBrk="1" hangingPunct="1">
              <a:buFont typeface="Wingdings 2" panose="05020102010507070707" pitchFamily="18" charset="2"/>
              <a:buNone/>
              <a:defRPr/>
            </a:pPr>
            <a:r>
              <a:rPr lang="sl-SI" sz="2400" b="1" dirty="0">
                <a:latin typeface="Segoe UI" pitchFamily="34" charset="0"/>
                <a:ea typeface="Segoe UI" pitchFamily="34" charset="0"/>
                <a:cs typeface="Segoe UI" pitchFamily="34" charset="0"/>
              </a:rPr>
              <a:t>2 	 PREGLED OBJAV ali PREGLED STANJA TEHNIKE</a:t>
            </a:r>
            <a:endParaRPr lang="sl-SI" sz="2400" dirty="0">
              <a:latin typeface="Segoe UI" pitchFamily="34" charset="0"/>
              <a:ea typeface="Segoe UI" pitchFamily="34" charset="0"/>
              <a:cs typeface="Segoe UI" pitchFamily="34" charset="0"/>
            </a:endParaRPr>
          </a:p>
          <a:p>
            <a:pPr eaLnBrk="1" hangingPunct="1">
              <a:buFont typeface="Wingdings 2" panose="05020102010507070707" pitchFamily="18" charset="2"/>
              <a:buNone/>
              <a:defRPr/>
            </a:pPr>
            <a:r>
              <a:rPr lang="sl-SI" sz="2400" b="1" dirty="0">
                <a:latin typeface="Segoe UI" pitchFamily="34" charset="0"/>
                <a:ea typeface="Segoe UI" pitchFamily="34" charset="0"/>
                <a:cs typeface="Segoe UI" pitchFamily="34" charset="0"/>
              </a:rPr>
              <a:t>3 	 MATERIAL IN METODE ali METODOLOGIJA</a:t>
            </a:r>
            <a:endParaRPr lang="sl-SI" sz="2400" dirty="0">
              <a:latin typeface="Segoe UI" pitchFamily="34" charset="0"/>
              <a:ea typeface="Segoe UI" pitchFamily="34" charset="0"/>
              <a:cs typeface="Segoe UI" pitchFamily="34" charset="0"/>
            </a:endParaRPr>
          </a:p>
          <a:p>
            <a:pPr eaLnBrk="1" hangingPunct="1">
              <a:buClrTx/>
              <a:buFontTx/>
              <a:buChar char="-"/>
              <a:defRPr/>
            </a:pPr>
            <a:endParaRPr lang="sl-SI" dirty="0"/>
          </a:p>
          <a:p>
            <a:pPr eaLnBrk="1" hangingPunct="1">
              <a:buClrTx/>
              <a:buFontTx/>
              <a:buChar char="-"/>
              <a:defRPr/>
            </a:pPr>
            <a:r>
              <a:rPr lang="sl-SI" dirty="0">
                <a:latin typeface="+mj-lt"/>
              </a:rPr>
              <a:t>natančno opišemo način zbiranja informacij, našega raziskovanja – vse natančno </a:t>
            </a:r>
          </a:p>
          <a:p>
            <a:pPr eaLnBrk="1" hangingPunct="1">
              <a:buClrTx/>
              <a:buFontTx/>
              <a:buChar char="-"/>
              <a:defRPr/>
            </a:pPr>
            <a:r>
              <a:rPr lang="sl-SI" dirty="0">
                <a:latin typeface="+mj-lt"/>
              </a:rPr>
              <a:t>zajeto mora biti: opis vzorca, opis merskih instrumentov, postopek zbiranja podatkov</a:t>
            </a:r>
          </a:p>
          <a:p>
            <a:pPr eaLnBrk="1" hangingPunct="1">
              <a:buClrTx/>
              <a:buFontTx/>
              <a:buChar char="-"/>
              <a:defRPr/>
            </a:pPr>
            <a:r>
              <a:rPr lang="sl-SI" dirty="0">
                <a:latin typeface="+mj-lt"/>
              </a:rPr>
              <a:t>IP: podrobno opisati postopek po katerem avtor razvija inovacijski predlog</a:t>
            </a:r>
          </a:p>
          <a:p>
            <a:pPr eaLnBrk="1" hangingPunct="1">
              <a:buClrTx/>
              <a:buFontTx/>
              <a:buChar char="-"/>
              <a:defRPr/>
            </a:pPr>
            <a:endParaRPr lang="sl-SI" dirty="0">
              <a:latin typeface="+mj-lt"/>
            </a:endParaRPr>
          </a:p>
          <a:p>
            <a:pPr algn="ctr" eaLnBrk="1" hangingPunct="1">
              <a:buFont typeface="Wingdings 2" panose="05020102010507070707" pitchFamily="18" charset="2"/>
              <a:buNone/>
              <a:defRPr/>
            </a:pPr>
            <a:endParaRPr lang="sl-SI" dirty="0"/>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Naslov 1">
            <a:extLst>
              <a:ext uri="{FF2B5EF4-FFF2-40B4-BE49-F238E27FC236}">
                <a16:creationId xmlns:a16="http://schemas.microsoft.com/office/drawing/2014/main" id="{BDD414BB-1BA9-43EA-9B60-0C1D9E296AA5}"/>
              </a:ext>
            </a:extLst>
          </p:cNvPr>
          <p:cNvSpPr>
            <a:spLocks noGrp="1" noChangeArrowheads="1"/>
          </p:cNvSpPr>
          <p:nvPr>
            <p:ph type="title"/>
          </p:nvPr>
        </p:nvSpPr>
        <p:spPr>
          <a:xfrm>
            <a:off x="457200" y="981075"/>
            <a:ext cx="8229600" cy="563563"/>
          </a:xfrm>
        </p:spPr>
        <p:txBody>
          <a:bodyPr/>
          <a:lstStyle/>
          <a:p>
            <a:pPr algn="ctr" eaLnBrk="1" hangingPunct="1"/>
            <a:r>
              <a:rPr lang="sl-SI" altLang="sl-SI" sz="3200" b="1"/>
              <a:t>SESTAVA RAZISKOVALNE NALOGE - VSEBINA</a:t>
            </a:r>
            <a:br>
              <a:rPr lang="sl-SI" altLang="sl-SI" sz="3200" b="1"/>
            </a:br>
            <a:endParaRPr lang="sl-SI" altLang="sl-SI" sz="3200" b="1"/>
          </a:p>
        </p:txBody>
      </p:sp>
      <p:sp>
        <p:nvSpPr>
          <p:cNvPr id="4" name="Ograda vsebine 3">
            <a:extLst>
              <a:ext uri="{FF2B5EF4-FFF2-40B4-BE49-F238E27FC236}">
                <a16:creationId xmlns:a16="http://schemas.microsoft.com/office/drawing/2014/main" id="{D0B90AB0-4E59-4EC0-93AD-CC01AE9B3B9A}"/>
              </a:ext>
            </a:extLst>
          </p:cNvPr>
          <p:cNvSpPr>
            <a:spLocks noGrp="1"/>
          </p:cNvSpPr>
          <p:nvPr>
            <p:ph sz="half" idx="2"/>
          </p:nvPr>
        </p:nvSpPr>
        <p:spPr>
          <a:xfrm>
            <a:off x="755650" y="1412875"/>
            <a:ext cx="7931150" cy="5275263"/>
          </a:xfrm>
        </p:spPr>
        <p:txBody>
          <a:bodyPr/>
          <a:lstStyle/>
          <a:p>
            <a:pPr algn="ctr" eaLnBrk="1" hangingPunct="1">
              <a:buFont typeface="Wingdings 2" panose="05020102010507070707" pitchFamily="18" charset="2"/>
              <a:buNone/>
              <a:defRPr/>
            </a:pPr>
            <a:endParaRPr lang="sl-SI" sz="2400" dirty="0">
              <a:latin typeface="Segoe UI" pitchFamily="34" charset="0"/>
              <a:ea typeface="Segoe UI" pitchFamily="34" charset="0"/>
              <a:cs typeface="Segoe UI" pitchFamily="34" charset="0"/>
            </a:endParaRPr>
          </a:p>
          <a:p>
            <a:pPr eaLnBrk="1" hangingPunct="1">
              <a:buFont typeface="Wingdings 2" panose="05020102010507070707" pitchFamily="18" charset="2"/>
              <a:buNone/>
              <a:defRPr/>
            </a:pPr>
            <a:r>
              <a:rPr lang="sl-SI" sz="2400" b="1" dirty="0">
                <a:latin typeface="Segoe UI" pitchFamily="34" charset="0"/>
                <a:ea typeface="Segoe UI" pitchFamily="34" charset="0"/>
                <a:cs typeface="Segoe UI" pitchFamily="34" charset="0"/>
              </a:rPr>
              <a:t>1 	 UVOD</a:t>
            </a:r>
            <a:endParaRPr lang="sl-SI" sz="2400" dirty="0">
              <a:latin typeface="Segoe UI" pitchFamily="34" charset="0"/>
              <a:ea typeface="Segoe UI" pitchFamily="34" charset="0"/>
              <a:cs typeface="Segoe UI" pitchFamily="34" charset="0"/>
            </a:endParaRPr>
          </a:p>
          <a:p>
            <a:pPr eaLnBrk="1" hangingPunct="1">
              <a:buFont typeface="Wingdings 2" panose="05020102010507070707" pitchFamily="18" charset="2"/>
              <a:buNone/>
              <a:defRPr/>
            </a:pPr>
            <a:r>
              <a:rPr lang="sl-SI" sz="2400" b="1" dirty="0">
                <a:latin typeface="Segoe UI" pitchFamily="34" charset="0"/>
                <a:ea typeface="Segoe UI" pitchFamily="34" charset="0"/>
                <a:cs typeface="Segoe UI" pitchFamily="34" charset="0"/>
              </a:rPr>
              <a:t>2 	 PREGLED OBJAV ali PREGLED STANJA TEHNIKE</a:t>
            </a:r>
            <a:endParaRPr lang="sl-SI" sz="2400" dirty="0">
              <a:latin typeface="Segoe UI" pitchFamily="34" charset="0"/>
              <a:ea typeface="Segoe UI" pitchFamily="34" charset="0"/>
              <a:cs typeface="Segoe UI" pitchFamily="34" charset="0"/>
            </a:endParaRPr>
          </a:p>
          <a:p>
            <a:pPr eaLnBrk="1" hangingPunct="1">
              <a:buFont typeface="Wingdings 2" panose="05020102010507070707" pitchFamily="18" charset="2"/>
              <a:buNone/>
              <a:defRPr/>
            </a:pPr>
            <a:r>
              <a:rPr lang="sl-SI" sz="2400" b="1" dirty="0">
                <a:latin typeface="Segoe UI" pitchFamily="34" charset="0"/>
                <a:ea typeface="Segoe UI" pitchFamily="34" charset="0"/>
                <a:cs typeface="Segoe UI" pitchFamily="34" charset="0"/>
              </a:rPr>
              <a:t>3 	 MATERIAL IN METODE ali METODOLOGIJA</a:t>
            </a:r>
            <a:endParaRPr lang="sl-SI" sz="2400" dirty="0">
              <a:latin typeface="Segoe UI" pitchFamily="34" charset="0"/>
              <a:ea typeface="Segoe UI" pitchFamily="34" charset="0"/>
              <a:cs typeface="Segoe UI" pitchFamily="34" charset="0"/>
            </a:endParaRPr>
          </a:p>
          <a:p>
            <a:pPr eaLnBrk="1" hangingPunct="1">
              <a:buFont typeface="Wingdings 2" panose="05020102010507070707" pitchFamily="18" charset="2"/>
              <a:buNone/>
              <a:defRPr/>
            </a:pPr>
            <a:r>
              <a:rPr lang="sl-SI" sz="2400" b="1" dirty="0">
                <a:latin typeface="Segoe UI" pitchFamily="34" charset="0"/>
                <a:ea typeface="Segoe UI" pitchFamily="34" charset="0"/>
                <a:cs typeface="Segoe UI" pitchFamily="34" charset="0"/>
              </a:rPr>
              <a:t>4 	 REZULTATI ali IZSLEDKI </a:t>
            </a:r>
          </a:p>
          <a:p>
            <a:pPr eaLnBrk="1" hangingPunct="1">
              <a:buFont typeface="Wingdings 2" panose="05020102010507070707" pitchFamily="18" charset="2"/>
              <a:buNone/>
              <a:defRPr/>
            </a:pPr>
            <a:endParaRPr lang="sl-SI" sz="2400" dirty="0">
              <a:latin typeface="Segoe UI" pitchFamily="34" charset="0"/>
              <a:ea typeface="Segoe UI" pitchFamily="34" charset="0"/>
              <a:cs typeface="Segoe UI" pitchFamily="34" charset="0"/>
            </a:endParaRPr>
          </a:p>
          <a:p>
            <a:pPr eaLnBrk="1" hangingPunct="1">
              <a:buClrTx/>
              <a:buFontTx/>
              <a:buChar char="-"/>
              <a:defRPr/>
            </a:pPr>
            <a:r>
              <a:rPr lang="sl-SI" dirty="0">
                <a:latin typeface="+mj-lt"/>
              </a:rPr>
              <a:t>vse zbrane rezultate raziskav, opazovanj, meritev obdelamo in ustrezno prikažemo </a:t>
            </a:r>
          </a:p>
          <a:p>
            <a:pPr eaLnBrk="1" hangingPunct="1">
              <a:buClrTx/>
              <a:buFontTx/>
              <a:buChar char="-"/>
              <a:defRPr/>
            </a:pPr>
            <a:r>
              <a:rPr lang="sl-SI" dirty="0">
                <a:latin typeface="+mj-lt"/>
              </a:rPr>
              <a:t>komentar rezultatov</a:t>
            </a:r>
          </a:p>
          <a:p>
            <a:pPr eaLnBrk="1" hangingPunct="1">
              <a:buClrTx/>
              <a:buFontTx/>
              <a:buChar char="-"/>
              <a:defRPr/>
            </a:pPr>
            <a:r>
              <a:rPr lang="sl-SI" dirty="0">
                <a:latin typeface="+mj-lt"/>
              </a:rPr>
              <a:t>merske napake</a:t>
            </a:r>
          </a:p>
          <a:p>
            <a:pPr eaLnBrk="1" hangingPunct="1">
              <a:buClrTx/>
              <a:buFontTx/>
              <a:buChar char="-"/>
              <a:defRPr/>
            </a:pPr>
            <a:r>
              <a:rPr lang="sl-SI" dirty="0">
                <a:latin typeface="+mj-lt"/>
              </a:rPr>
              <a:t>IP: opišemo izdelan model – inovacijski predlog</a:t>
            </a:r>
          </a:p>
          <a:p>
            <a:pPr algn="ctr" eaLnBrk="1" hangingPunct="1">
              <a:buFont typeface="Wingdings 2" panose="05020102010507070707" pitchFamily="18" charset="2"/>
              <a:buNone/>
              <a:defRPr/>
            </a:pPr>
            <a:endParaRPr lang="sl-SI" dirty="0"/>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4" name="Text Box 9">
            <a:extLst>
              <a:ext uri="{FF2B5EF4-FFF2-40B4-BE49-F238E27FC236}">
                <a16:creationId xmlns:a16="http://schemas.microsoft.com/office/drawing/2014/main" id="{8B9D1956-685E-418B-9688-1CA962E544B9}"/>
              </a:ext>
            </a:extLst>
          </p:cNvPr>
          <p:cNvSpPr txBox="1">
            <a:spLocks noChangeArrowheads="1"/>
          </p:cNvSpPr>
          <p:nvPr/>
        </p:nvSpPr>
        <p:spPr bwMode="auto">
          <a:xfrm>
            <a:off x="539552" y="1844824"/>
            <a:ext cx="8424863" cy="3831818"/>
          </a:xfrm>
          <a:prstGeom prst="rect">
            <a:avLst/>
          </a:prstGeom>
          <a:noFill/>
          <a:ln w="9525">
            <a:noFill/>
            <a:miter lim="800000"/>
            <a:headEnd/>
            <a:tailEnd/>
          </a:ln>
        </p:spPr>
        <p:txBody>
          <a:bodyPr>
            <a:spAutoFit/>
          </a:bodyPr>
          <a:lstStyle/>
          <a:p>
            <a:pPr eaLnBrk="1" hangingPunct="1">
              <a:lnSpc>
                <a:spcPct val="150000"/>
              </a:lnSpc>
              <a:defRPr/>
            </a:pPr>
            <a:r>
              <a:rPr lang="sl-SI" sz="2400" dirty="0">
                <a:latin typeface="+mj-lt"/>
                <a:cs typeface="Arial" charset="0"/>
              </a:rPr>
              <a:t>ZGODNJE SREČANJE Z RAZISKOVANJEM – </a:t>
            </a:r>
          </a:p>
          <a:p>
            <a:pPr eaLnBrk="1" hangingPunct="1">
              <a:lnSpc>
                <a:spcPct val="150000"/>
              </a:lnSpc>
              <a:defRPr/>
            </a:pPr>
            <a:r>
              <a:rPr lang="sl-SI" sz="2400" dirty="0">
                <a:latin typeface="+mj-lt"/>
                <a:cs typeface="Arial" charset="0"/>
              </a:rPr>
              <a:t>omogočiti dijakom/ učencem pod mentorstvom raziskovalno izkušnjo z vsemi raziskovalnimi etapami/ fazami (pomembno da raziskovalec vse te etape izvede sam)</a:t>
            </a:r>
          </a:p>
          <a:p>
            <a:pPr eaLnBrk="1" hangingPunct="1">
              <a:lnSpc>
                <a:spcPct val="150000"/>
              </a:lnSpc>
              <a:defRPr/>
            </a:pPr>
            <a:endParaRPr lang="sl-SI" sz="2400" dirty="0">
              <a:latin typeface="+mj-lt"/>
              <a:cs typeface="Arial" charset="0"/>
            </a:endParaRPr>
          </a:p>
          <a:p>
            <a:pPr eaLnBrk="1" hangingPunct="1">
              <a:lnSpc>
                <a:spcPct val="150000"/>
              </a:lnSpc>
              <a:buFont typeface="Courier New" pitchFamily="49" charset="0"/>
              <a:buChar char="o"/>
              <a:defRPr/>
            </a:pPr>
            <a:endParaRPr lang="sl-SI" sz="2400" dirty="0">
              <a:latin typeface="+mj-lt"/>
              <a:cs typeface="Arial" charset="0"/>
            </a:endParaRPr>
          </a:p>
          <a:p>
            <a:pPr eaLnBrk="1" hangingPunct="1">
              <a:spcBef>
                <a:spcPct val="50000"/>
              </a:spcBef>
              <a:defRPr/>
            </a:pPr>
            <a:endParaRPr lang="sl-SI" dirty="0">
              <a:latin typeface="Arial Narrow" pitchFamily="34" charset="0"/>
              <a:cs typeface="Arial" charset="0"/>
            </a:endParaRPr>
          </a:p>
        </p:txBody>
      </p:sp>
      <p:sp>
        <p:nvSpPr>
          <p:cNvPr id="286731" name="Rectangle 11">
            <a:extLst>
              <a:ext uri="{FF2B5EF4-FFF2-40B4-BE49-F238E27FC236}">
                <a16:creationId xmlns:a16="http://schemas.microsoft.com/office/drawing/2014/main" id="{BB03AABF-4A99-4A30-867C-33B4039B3C01}"/>
              </a:ext>
            </a:extLst>
          </p:cNvPr>
          <p:cNvSpPr>
            <a:spLocks noChangeArrowheads="1"/>
          </p:cNvSpPr>
          <p:nvPr/>
        </p:nvSpPr>
        <p:spPr bwMode="auto">
          <a:xfrm>
            <a:off x="468313" y="836613"/>
            <a:ext cx="8137525" cy="390525"/>
          </a:xfrm>
          <a:prstGeom prst="rect">
            <a:avLst/>
          </a:prstGeom>
          <a:noFill/>
          <a:ln w="9525">
            <a:noFill/>
            <a:miter lim="800000"/>
            <a:headEnd/>
            <a:tailEnd/>
          </a:ln>
          <a:effectLst/>
        </p:spPr>
        <p:txBody>
          <a:bodyPr anchor="ctr" anchorCtr="1"/>
          <a:lstStyle/>
          <a:p>
            <a:pPr algn="ctr" eaLnBrk="1" hangingPunct="1">
              <a:defRPr/>
            </a:pPr>
            <a:r>
              <a:rPr lang="sl-SI" sz="3200" b="1" dirty="0">
                <a:solidFill>
                  <a:schemeClr val="tx2"/>
                </a:solidFill>
                <a:effectLst>
                  <a:outerShdw blurRad="38100" dist="38100" dir="2700000" algn="tl">
                    <a:srgbClr val="000000"/>
                  </a:outerShdw>
                </a:effectLst>
                <a:latin typeface="+mj-lt"/>
                <a:cs typeface="Arial" charset="0"/>
              </a:rPr>
              <a:t>NAMEN GIBANJA</a:t>
            </a:r>
          </a:p>
        </p:txBody>
      </p:sp>
      <p:sp>
        <p:nvSpPr>
          <p:cNvPr id="3" name="Pravokotnik 2">
            <a:extLst>
              <a:ext uri="{FF2B5EF4-FFF2-40B4-BE49-F238E27FC236}">
                <a16:creationId xmlns:a16="http://schemas.microsoft.com/office/drawing/2014/main" id="{CA62A17D-01BD-4CD5-91FC-81FA5B787790}"/>
              </a:ext>
            </a:extLst>
          </p:cNvPr>
          <p:cNvSpPr/>
          <p:nvPr/>
        </p:nvSpPr>
        <p:spPr>
          <a:xfrm>
            <a:off x="551386" y="4581128"/>
            <a:ext cx="8053061" cy="1697068"/>
          </a:xfrm>
          <a:prstGeom prst="rect">
            <a:avLst/>
          </a:prstGeom>
        </p:spPr>
        <p:txBody>
          <a:bodyPr wrap="square">
            <a:spAutoFit/>
          </a:bodyPr>
          <a:lstStyle/>
          <a:p>
            <a:pPr eaLnBrk="1" hangingPunct="1">
              <a:lnSpc>
                <a:spcPct val="150000"/>
              </a:lnSpc>
              <a:defRPr/>
            </a:pPr>
            <a:r>
              <a:rPr lang="sl-SI" sz="2400" dirty="0">
                <a:latin typeface="+mj-lt"/>
                <a:cs typeface="Arial" charset="0"/>
              </a:rPr>
              <a:t>POSEBNOSTI:</a:t>
            </a:r>
          </a:p>
          <a:p>
            <a:pPr eaLnBrk="1" hangingPunct="1">
              <a:lnSpc>
                <a:spcPct val="150000"/>
              </a:lnSpc>
              <a:defRPr/>
            </a:pPr>
            <a:r>
              <a:rPr lang="sl-SI" sz="2400" dirty="0">
                <a:latin typeface="+mj-lt"/>
                <a:cs typeface="Arial" charset="0"/>
              </a:rPr>
              <a:t>kriterij anonimnosti, kriterij družbene odgovornosti, trajnosti, napredek in zagovor naloge</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28673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17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5" presetClass="emph" presetSubtype="0" nodeType="clickEffect">
                                  <p:stCondLst>
                                    <p:cond delay="0"/>
                                  </p:stCondLst>
                                  <p:iterate type="lt">
                                    <p:tmAbs val="25"/>
                                  </p:iterate>
                                  <p:childTnLst>
                                    <p:set>
                                      <p:cBhvr override="childStyle">
                                        <p:cTn id="12" dur="indefinite"/>
                                        <p:tgtEl>
                                          <p:spTgt spid="3">
                                            <p:txEl>
                                              <p:pRg st="0" end="0"/>
                                            </p:txEl>
                                          </p:spTgt>
                                        </p:tgtEl>
                                        <p:attrNameLst>
                                          <p:attrName>style.fontWeight</p:attrName>
                                        </p:attrNameLst>
                                      </p:cBhvr>
                                      <p:to>
                                        <p:strVal val="bold"/>
                                      </p:to>
                                    </p:set>
                                  </p:childTnLst>
                                </p:cTn>
                              </p:par>
                              <p:par>
                                <p:cTn id="13" presetID="15" presetClass="emph" presetSubtype="0" nodeType="withEffect">
                                  <p:stCondLst>
                                    <p:cond delay="0"/>
                                  </p:stCondLst>
                                  <p:iterate type="lt">
                                    <p:tmAbs val="25"/>
                                  </p:iterate>
                                  <p:childTnLst>
                                    <p:set>
                                      <p:cBhvr override="childStyle">
                                        <p:cTn id="14" dur="indefinite"/>
                                        <p:tgtEl>
                                          <p:spTgt spid="3">
                                            <p:txEl>
                                              <p:pRg st="1" end="1"/>
                                            </p:txEl>
                                          </p:spTgt>
                                        </p:tgtEl>
                                        <p:attrNameLst>
                                          <p:attrName>style.fontWeight</p:attrName>
                                        </p:attrNameLst>
                                      </p:cBhvr>
                                      <p:to>
                                        <p:strVal val="bol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4" grpId="0"/>
      <p:bldP spid="286731"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Naslov 1">
            <a:extLst>
              <a:ext uri="{FF2B5EF4-FFF2-40B4-BE49-F238E27FC236}">
                <a16:creationId xmlns:a16="http://schemas.microsoft.com/office/drawing/2014/main" id="{E4F82E16-A2D3-4951-B179-67EC4D720633}"/>
              </a:ext>
            </a:extLst>
          </p:cNvPr>
          <p:cNvSpPr>
            <a:spLocks noGrp="1" noChangeArrowheads="1"/>
          </p:cNvSpPr>
          <p:nvPr>
            <p:ph type="title"/>
          </p:nvPr>
        </p:nvSpPr>
        <p:spPr>
          <a:xfrm>
            <a:off x="457200" y="981075"/>
            <a:ext cx="8229600" cy="563563"/>
          </a:xfrm>
        </p:spPr>
        <p:txBody>
          <a:bodyPr/>
          <a:lstStyle/>
          <a:p>
            <a:pPr algn="ctr" eaLnBrk="1" hangingPunct="1"/>
            <a:r>
              <a:rPr lang="sl-SI" altLang="sl-SI" sz="3200" b="1"/>
              <a:t>SESTAVA RAZISKOVALNE NALOGE - VSEBINA</a:t>
            </a:r>
            <a:br>
              <a:rPr lang="sl-SI" altLang="sl-SI" sz="3200" b="1"/>
            </a:br>
            <a:endParaRPr lang="sl-SI" altLang="sl-SI" sz="3200" b="1"/>
          </a:p>
        </p:txBody>
      </p:sp>
      <p:sp>
        <p:nvSpPr>
          <p:cNvPr id="4" name="Ograda vsebine 3">
            <a:extLst>
              <a:ext uri="{FF2B5EF4-FFF2-40B4-BE49-F238E27FC236}">
                <a16:creationId xmlns:a16="http://schemas.microsoft.com/office/drawing/2014/main" id="{2FEF3B4B-02EC-4382-A819-660CA0B0E76A}"/>
              </a:ext>
            </a:extLst>
          </p:cNvPr>
          <p:cNvSpPr>
            <a:spLocks noGrp="1"/>
          </p:cNvSpPr>
          <p:nvPr>
            <p:ph sz="half" idx="2"/>
          </p:nvPr>
        </p:nvSpPr>
        <p:spPr>
          <a:xfrm>
            <a:off x="755650" y="1412875"/>
            <a:ext cx="7931150" cy="5275263"/>
          </a:xfrm>
        </p:spPr>
        <p:txBody>
          <a:bodyPr/>
          <a:lstStyle/>
          <a:p>
            <a:pPr eaLnBrk="1" hangingPunct="1">
              <a:buFont typeface="Wingdings 2" panose="05020102010507070707" pitchFamily="18" charset="2"/>
              <a:buNone/>
              <a:defRPr/>
            </a:pPr>
            <a:r>
              <a:rPr lang="sl-SI" sz="2400" b="1" dirty="0">
                <a:latin typeface="Segoe UI" pitchFamily="34" charset="0"/>
                <a:ea typeface="Segoe UI" pitchFamily="34" charset="0"/>
                <a:cs typeface="Segoe UI" pitchFamily="34" charset="0"/>
              </a:rPr>
              <a:t>1 	 UVOD</a:t>
            </a:r>
            <a:endParaRPr lang="sl-SI" sz="2400" dirty="0">
              <a:latin typeface="Segoe UI" pitchFamily="34" charset="0"/>
              <a:ea typeface="Segoe UI" pitchFamily="34" charset="0"/>
              <a:cs typeface="Segoe UI" pitchFamily="34" charset="0"/>
            </a:endParaRPr>
          </a:p>
          <a:p>
            <a:pPr eaLnBrk="1" hangingPunct="1">
              <a:buFont typeface="Wingdings 2" panose="05020102010507070707" pitchFamily="18" charset="2"/>
              <a:buNone/>
              <a:defRPr/>
            </a:pPr>
            <a:r>
              <a:rPr lang="sl-SI" sz="2400" b="1" dirty="0">
                <a:latin typeface="Segoe UI" pitchFamily="34" charset="0"/>
                <a:ea typeface="Segoe UI" pitchFamily="34" charset="0"/>
                <a:cs typeface="Segoe UI" pitchFamily="34" charset="0"/>
              </a:rPr>
              <a:t>2 	 PREGLED OBJAV ali PREGLED STANJA TEHNIKE</a:t>
            </a:r>
            <a:endParaRPr lang="sl-SI" sz="2400" dirty="0">
              <a:latin typeface="Segoe UI" pitchFamily="34" charset="0"/>
              <a:ea typeface="Segoe UI" pitchFamily="34" charset="0"/>
              <a:cs typeface="Segoe UI" pitchFamily="34" charset="0"/>
            </a:endParaRPr>
          </a:p>
          <a:p>
            <a:pPr eaLnBrk="1" hangingPunct="1">
              <a:buFont typeface="Wingdings 2" panose="05020102010507070707" pitchFamily="18" charset="2"/>
              <a:buNone/>
              <a:defRPr/>
            </a:pPr>
            <a:r>
              <a:rPr lang="sl-SI" sz="2400" b="1" dirty="0">
                <a:latin typeface="Segoe UI" pitchFamily="34" charset="0"/>
                <a:ea typeface="Segoe UI" pitchFamily="34" charset="0"/>
                <a:cs typeface="Segoe UI" pitchFamily="34" charset="0"/>
              </a:rPr>
              <a:t>3 	 MATERIAL IN METODE ali METODOLOGIJA</a:t>
            </a:r>
            <a:endParaRPr lang="sl-SI" sz="2400" dirty="0">
              <a:latin typeface="Segoe UI" pitchFamily="34" charset="0"/>
              <a:ea typeface="Segoe UI" pitchFamily="34" charset="0"/>
              <a:cs typeface="Segoe UI" pitchFamily="34" charset="0"/>
            </a:endParaRPr>
          </a:p>
          <a:p>
            <a:pPr eaLnBrk="1" hangingPunct="1">
              <a:buFont typeface="Wingdings 2" panose="05020102010507070707" pitchFamily="18" charset="2"/>
              <a:buNone/>
              <a:defRPr/>
            </a:pPr>
            <a:r>
              <a:rPr lang="sl-SI" sz="2400" b="1" dirty="0">
                <a:latin typeface="Segoe UI" pitchFamily="34" charset="0"/>
                <a:ea typeface="Segoe UI" pitchFamily="34" charset="0"/>
                <a:cs typeface="Segoe UI" pitchFamily="34" charset="0"/>
              </a:rPr>
              <a:t>4 	 REZULTATI ali IZSLEDKI </a:t>
            </a:r>
            <a:endParaRPr lang="sl-SI" sz="2400" dirty="0">
              <a:latin typeface="Segoe UI" pitchFamily="34" charset="0"/>
              <a:ea typeface="Segoe UI" pitchFamily="34" charset="0"/>
              <a:cs typeface="Segoe UI" pitchFamily="34" charset="0"/>
            </a:endParaRPr>
          </a:p>
          <a:p>
            <a:pPr eaLnBrk="1" hangingPunct="1">
              <a:buFont typeface="Wingdings 2" panose="05020102010507070707" pitchFamily="18" charset="2"/>
              <a:buNone/>
              <a:defRPr/>
            </a:pPr>
            <a:r>
              <a:rPr lang="sl-SI" sz="2400" b="1" dirty="0">
                <a:latin typeface="Segoe UI" pitchFamily="34" charset="0"/>
                <a:ea typeface="Segoe UI" pitchFamily="34" charset="0"/>
                <a:cs typeface="Segoe UI" pitchFamily="34" charset="0"/>
              </a:rPr>
              <a:t>5 	 DISKUSIJA ali RAZPRAVA</a:t>
            </a:r>
            <a:endParaRPr lang="sl-SI" sz="2400" dirty="0">
              <a:latin typeface="Segoe UI" pitchFamily="34" charset="0"/>
              <a:ea typeface="Segoe UI" pitchFamily="34" charset="0"/>
              <a:cs typeface="Segoe UI" pitchFamily="34" charset="0"/>
            </a:endParaRPr>
          </a:p>
          <a:p>
            <a:pPr eaLnBrk="1" hangingPunct="1">
              <a:buClrTx/>
              <a:buFontTx/>
              <a:buChar char="-"/>
              <a:defRPr/>
            </a:pPr>
            <a:r>
              <a:rPr lang="sl-SI" dirty="0">
                <a:latin typeface="+mj-lt"/>
              </a:rPr>
              <a:t>bistvo naše naloge – najbolj znanstven del naše naloge,</a:t>
            </a:r>
          </a:p>
          <a:p>
            <a:pPr eaLnBrk="1" hangingPunct="1">
              <a:buClrTx/>
              <a:buFontTx/>
              <a:buChar char="-"/>
              <a:defRPr/>
            </a:pPr>
            <a:r>
              <a:rPr lang="sl-SI" dirty="0">
                <a:latin typeface="+mj-lt"/>
              </a:rPr>
              <a:t>lastne podatke primerjamo z izsledki drugih,</a:t>
            </a:r>
          </a:p>
          <a:p>
            <a:pPr eaLnBrk="1" hangingPunct="1">
              <a:buClrTx/>
              <a:buFontTx/>
              <a:buChar char="-"/>
              <a:defRPr/>
            </a:pPr>
            <a:r>
              <a:rPr lang="sl-SI" dirty="0">
                <a:latin typeface="+mj-lt"/>
              </a:rPr>
              <a:t>rezultate analiziramo, razložimo, iščemo povezave</a:t>
            </a:r>
          </a:p>
          <a:p>
            <a:pPr eaLnBrk="1" hangingPunct="1">
              <a:buClrTx/>
              <a:buFontTx/>
              <a:buChar char="-"/>
              <a:defRPr/>
            </a:pPr>
            <a:r>
              <a:rPr lang="sl-SI" dirty="0">
                <a:latin typeface="+mj-lt"/>
              </a:rPr>
              <a:t>ovrednotimo hipoteze – </a:t>
            </a:r>
            <a:r>
              <a:rPr lang="sl-SI" i="1" dirty="0">
                <a:latin typeface="+mj-lt"/>
              </a:rPr>
              <a:t>zavrnitev hipoteze</a:t>
            </a:r>
            <a:endParaRPr lang="sl-SI" dirty="0">
              <a:latin typeface="+mj-lt"/>
            </a:endParaRPr>
          </a:p>
          <a:p>
            <a:pPr eaLnBrk="1" hangingPunct="1">
              <a:buClrTx/>
              <a:buFontTx/>
              <a:buChar char="-"/>
              <a:defRPr/>
            </a:pPr>
            <a:r>
              <a:rPr lang="sl-SI" dirty="0">
                <a:latin typeface="+mj-lt"/>
              </a:rPr>
              <a:t>IP: ne pozabimo na spremljajoče gradivo (kalkulacija stroškov, preskusi, variantne predloge)</a:t>
            </a:r>
          </a:p>
          <a:p>
            <a:pPr algn="ctr" eaLnBrk="1" hangingPunct="1">
              <a:buFont typeface="Wingdings 2" panose="05020102010507070707" pitchFamily="18" charset="2"/>
              <a:buNone/>
              <a:defRPr/>
            </a:pPr>
            <a:endParaRPr lang="sl-SI" dirty="0"/>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Naslov 1">
            <a:extLst>
              <a:ext uri="{FF2B5EF4-FFF2-40B4-BE49-F238E27FC236}">
                <a16:creationId xmlns:a16="http://schemas.microsoft.com/office/drawing/2014/main" id="{16CE852B-DBFF-4A72-A1EA-4A0F7957EFFC}"/>
              </a:ext>
            </a:extLst>
          </p:cNvPr>
          <p:cNvSpPr>
            <a:spLocks noGrp="1" noChangeArrowheads="1"/>
          </p:cNvSpPr>
          <p:nvPr>
            <p:ph type="title"/>
          </p:nvPr>
        </p:nvSpPr>
        <p:spPr>
          <a:xfrm>
            <a:off x="457200" y="981075"/>
            <a:ext cx="8229600" cy="563563"/>
          </a:xfrm>
        </p:spPr>
        <p:txBody>
          <a:bodyPr/>
          <a:lstStyle/>
          <a:p>
            <a:pPr algn="ctr" eaLnBrk="1" hangingPunct="1"/>
            <a:r>
              <a:rPr lang="sl-SI" altLang="sl-SI" sz="3200" b="1"/>
              <a:t>SESTAVA RAZISKOVALNE NALOGE - VSEBINA</a:t>
            </a:r>
            <a:br>
              <a:rPr lang="sl-SI" altLang="sl-SI" sz="3200" b="1"/>
            </a:br>
            <a:endParaRPr lang="sl-SI" altLang="sl-SI" sz="3200" b="1"/>
          </a:p>
        </p:txBody>
      </p:sp>
      <p:sp>
        <p:nvSpPr>
          <p:cNvPr id="4" name="Ograda vsebine 3">
            <a:extLst>
              <a:ext uri="{FF2B5EF4-FFF2-40B4-BE49-F238E27FC236}">
                <a16:creationId xmlns:a16="http://schemas.microsoft.com/office/drawing/2014/main" id="{3C977FAD-1350-45E3-A595-CEA89498CEF1}"/>
              </a:ext>
            </a:extLst>
          </p:cNvPr>
          <p:cNvSpPr>
            <a:spLocks noGrp="1"/>
          </p:cNvSpPr>
          <p:nvPr>
            <p:ph sz="half" idx="2"/>
          </p:nvPr>
        </p:nvSpPr>
        <p:spPr>
          <a:xfrm>
            <a:off x="755650" y="1412875"/>
            <a:ext cx="7931150" cy="5275263"/>
          </a:xfrm>
        </p:spPr>
        <p:txBody>
          <a:bodyPr/>
          <a:lstStyle/>
          <a:p>
            <a:pPr eaLnBrk="1" hangingPunct="1">
              <a:buFont typeface="Wingdings 2" panose="05020102010507070707" pitchFamily="18" charset="2"/>
              <a:buNone/>
            </a:pPr>
            <a:r>
              <a:rPr lang="sl-SI" altLang="sl-SI" sz="2400" b="1" dirty="0">
                <a:latin typeface="Segoe UI" panose="020B0502040204020203" pitchFamily="34" charset="0"/>
                <a:cs typeface="Segoe UI" panose="020B0502040204020203" pitchFamily="34" charset="0"/>
              </a:rPr>
              <a:t>1 	 UVOD</a:t>
            </a:r>
            <a:endParaRPr lang="sl-SI" altLang="sl-SI" sz="2400" dirty="0">
              <a:latin typeface="Segoe UI" panose="020B0502040204020203" pitchFamily="34" charset="0"/>
              <a:cs typeface="Segoe UI" panose="020B0502040204020203" pitchFamily="34" charset="0"/>
            </a:endParaRPr>
          </a:p>
          <a:p>
            <a:pPr eaLnBrk="1" hangingPunct="1">
              <a:buFont typeface="Wingdings 2" panose="05020102010507070707" pitchFamily="18" charset="2"/>
              <a:buNone/>
            </a:pPr>
            <a:r>
              <a:rPr lang="sl-SI" altLang="sl-SI" sz="2400" b="1" dirty="0">
                <a:latin typeface="Segoe UI" panose="020B0502040204020203" pitchFamily="34" charset="0"/>
                <a:cs typeface="Segoe UI" panose="020B0502040204020203" pitchFamily="34" charset="0"/>
              </a:rPr>
              <a:t>2 	 PREGLED OBJAV ali PREGLED STANJA TEHNIKE</a:t>
            </a:r>
            <a:endParaRPr lang="sl-SI" altLang="sl-SI" sz="2400" dirty="0">
              <a:latin typeface="Segoe UI" panose="020B0502040204020203" pitchFamily="34" charset="0"/>
              <a:cs typeface="Segoe UI" panose="020B0502040204020203" pitchFamily="34" charset="0"/>
            </a:endParaRPr>
          </a:p>
          <a:p>
            <a:pPr eaLnBrk="1" hangingPunct="1">
              <a:buFont typeface="Wingdings 2" panose="05020102010507070707" pitchFamily="18" charset="2"/>
              <a:buNone/>
            </a:pPr>
            <a:r>
              <a:rPr lang="sl-SI" altLang="sl-SI" sz="2400" b="1" dirty="0">
                <a:latin typeface="Segoe UI" panose="020B0502040204020203" pitchFamily="34" charset="0"/>
                <a:cs typeface="Segoe UI" panose="020B0502040204020203" pitchFamily="34" charset="0"/>
              </a:rPr>
              <a:t>3 	 MATERIAL IN METODE ali METODOLOGIJA</a:t>
            </a:r>
            <a:endParaRPr lang="sl-SI" altLang="sl-SI" sz="2400" dirty="0">
              <a:latin typeface="Segoe UI" panose="020B0502040204020203" pitchFamily="34" charset="0"/>
              <a:cs typeface="Segoe UI" panose="020B0502040204020203" pitchFamily="34" charset="0"/>
            </a:endParaRPr>
          </a:p>
          <a:p>
            <a:pPr eaLnBrk="1" hangingPunct="1">
              <a:buFont typeface="Wingdings 2" panose="05020102010507070707" pitchFamily="18" charset="2"/>
              <a:buNone/>
            </a:pPr>
            <a:r>
              <a:rPr lang="sl-SI" altLang="sl-SI" sz="2400" b="1" dirty="0">
                <a:solidFill>
                  <a:srgbClr val="000000"/>
                </a:solidFill>
                <a:latin typeface="Segoe UI" panose="020B0502040204020203" pitchFamily="34" charset="0"/>
                <a:cs typeface="Segoe UI" panose="020B0502040204020203" pitchFamily="34" charset="0"/>
              </a:rPr>
              <a:t>4 	 REZULTATI ali IZSLEDKI </a:t>
            </a:r>
            <a:endParaRPr lang="sl-SI" altLang="sl-SI" sz="2400" dirty="0">
              <a:solidFill>
                <a:srgbClr val="000000"/>
              </a:solidFill>
              <a:latin typeface="Segoe UI" panose="020B0502040204020203" pitchFamily="34" charset="0"/>
              <a:cs typeface="Segoe UI" panose="020B0502040204020203" pitchFamily="34" charset="0"/>
            </a:endParaRPr>
          </a:p>
          <a:p>
            <a:pPr eaLnBrk="1" hangingPunct="1">
              <a:buFont typeface="Wingdings 2" panose="05020102010507070707" pitchFamily="18" charset="2"/>
              <a:buNone/>
            </a:pPr>
            <a:r>
              <a:rPr lang="sl-SI" altLang="sl-SI" sz="2400" b="1" dirty="0">
                <a:solidFill>
                  <a:srgbClr val="000000"/>
                </a:solidFill>
                <a:latin typeface="Segoe UI" panose="020B0502040204020203" pitchFamily="34" charset="0"/>
                <a:cs typeface="Segoe UI" panose="020B0502040204020203" pitchFamily="34" charset="0"/>
              </a:rPr>
              <a:t>5  DISKUSIJA ali RAZPRAVA</a:t>
            </a:r>
            <a:endParaRPr lang="sl-SI" altLang="sl-SI" dirty="0">
              <a:solidFill>
                <a:srgbClr val="000000"/>
              </a:solidFill>
            </a:endParaRPr>
          </a:p>
          <a:p>
            <a:pPr eaLnBrk="1" hangingPunct="1">
              <a:buNone/>
            </a:pPr>
            <a:r>
              <a:rPr lang="sl-SI" altLang="sl-SI" sz="2400" b="1" dirty="0">
                <a:solidFill>
                  <a:srgbClr val="000000"/>
                </a:solidFill>
                <a:latin typeface="Segoe UI" panose="020B0502040204020203" pitchFamily="34" charset="0"/>
                <a:cs typeface="Segoe UI" panose="020B0502040204020203" pitchFamily="34" charset="0"/>
              </a:rPr>
              <a:t>6  DRUŽBENA ODGOVORNOST, TRAJNOST, NAPREDEK</a:t>
            </a:r>
          </a:p>
          <a:p>
            <a:pPr eaLnBrk="1" hangingPunct="1">
              <a:buNone/>
            </a:pPr>
            <a:endParaRPr lang="sl-SI" altLang="sl-SI" sz="2400" b="1" dirty="0">
              <a:solidFill>
                <a:srgbClr val="000000"/>
              </a:solidFill>
              <a:latin typeface="Segoe UI" panose="020B0502040204020203" pitchFamily="34" charset="0"/>
              <a:cs typeface="Segoe UI" panose="020B0502040204020203" pitchFamily="34" charset="0"/>
            </a:endParaRPr>
          </a:p>
          <a:p>
            <a:pPr eaLnBrk="1" hangingPunct="1">
              <a:buClrTx/>
              <a:buFontTx/>
              <a:buChar char="-"/>
            </a:pPr>
            <a:r>
              <a:rPr lang="sl-SI" altLang="sl-SI" sz="2400" dirty="0">
                <a:latin typeface="Calibri" panose="020F0502020204030204" pitchFamily="34" charset="0"/>
              </a:rPr>
              <a:t>zapis v samostojnem poglavju, predlagamo pred zaključkom</a:t>
            </a:r>
            <a:endParaRPr lang="sl-SI" altLang="sl-SI" sz="2400" b="1" dirty="0">
              <a:solidFill>
                <a:srgbClr val="000000"/>
              </a:solidFill>
              <a:latin typeface="Calibri" panose="020F0502020204030204" pitchFamily="34" charset="0"/>
              <a:cs typeface="Segoe UI" panose="020B0502040204020203" pitchFamily="34" charset="0"/>
            </a:endParaRP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grada vsebine 4">
            <a:extLst>
              <a:ext uri="{FF2B5EF4-FFF2-40B4-BE49-F238E27FC236}">
                <a16:creationId xmlns:a16="http://schemas.microsoft.com/office/drawing/2014/main" id="{CD61E35E-4CD6-48BF-958F-A561E15B2D13}"/>
              </a:ext>
            </a:extLst>
          </p:cNvPr>
          <p:cNvSpPr>
            <a:spLocks noGrp="1"/>
          </p:cNvSpPr>
          <p:nvPr>
            <p:ph sz="quarter" idx="2"/>
          </p:nvPr>
        </p:nvSpPr>
        <p:spPr>
          <a:xfrm>
            <a:off x="468313" y="692150"/>
            <a:ext cx="8434387" cy="5956300"/>
          </a:xfrm>
        </p:spPr>
        <p:txBody>
          <a:bodyPr/>
          <a:lstStyle/>
          <a:p>
            <a:pPr algn="ctr" eaLnBrk="1" hangingPunct="1">
              <a:buFont typeface="Wingdings 2" panose="05020102010507070707" pitchFamily="18" charset="2"/>
              <a:buNone/>
              <a:defRPr/>
            </a:pPr>
            <a:r>
              <a:rPr lang="sl-SI" sz="3200" b="1" dirty="0">
                <a:latin typeface="+mj-lt"/>
              </a:rPr>
              <a:t>DRUŽBENA ODGOVORNOST, TRAJNOST, NAPREDEK</a:t>
            </a:r>
          </a:p>
          <a:p>
            <a:pPr eaLnBrk="1" hangingPunct="1">
              <a:buFont typeface="Wingdings 2" panose="05020102010507070707" pitchFamily="18" charset="2"/>
              <a:buNone/>
              <a:defRPr/>
            </a:pPr>
            <a:endParaRPr lang="sl-SI" sz="2400" b="1" dirty="0">
              <a:latin typeface="+mj-lt"/>
            </a:endParaRPr>
          </a:p>
          <a:p>
            <a:pPr marL="0" eaLnBrk="1" hangingPunct="1">
              <a:buFont typeface="Wingdings 2" panose="05020102010507070707" pitchFamily="18" charset="2"/>
              <a:buNone/>
              <a:defRPr/>
            </a:pPr>
            <a:r>
              <a:rPr lang="sl-SI" sz="2400" b="1" dirty="0">
                <a:latin typeface="+mj-lt"/>
              </a:rPr>
              <a:t>Družbena odgovornost</a:t>
            </a:r>
            <a:r>
              <a:rPr lang="sl-SI" sz="2400" dirty="0">
                <a:latin typeface="+mj-lt"/>
              </a:rPr>
              <a:t> je po definiciji Evropske unije iz l. 2011 'odgovornost za vpliv na družbo' (t.j. na ljudi, njihove organizacije in naravo). </a:t>
            </a:r>
          </a:p>
          <a:p>
            <a:pPr marL="0" algn="just" eaLnBrk="1" hangingPunct="1">
              <a:buFont typeface="Wingdings 2" panose="05020102010507070707" pitchFamily="18" charset="2"/>
              <a:buNone/>
              <a:defRPr/>
            </a:pPr>
            <a:r>
              <a:rPr lang="sl-SI" sz="2400" dirty="0">
                <a:latin typeface="+mj-lt"/>
              </a:rPr>
              <a:t>Družbena odgovornost </a:t>
            </a:r>
            <a:r>
              <a:rPr lang="sl-SI" sz="2400" b="1" dirty="0">
                <a:latin typeface="+mj-lt"/>
              </a:rPr>
              <a:t>pomeni biti odgovoren, to je resen, zanesljiv in sposoben zaupati drugim</a:t>
            </a:r>
            <a:r>
              <a:rPr lang="sl-SI" sz="2400" dirty="0">
                <a:latin typeface="+mj-lt"/>
              </a:rPr>
              <a:t>, ki so vredni zaupanja, kot posameznik, v skupini, organizaciji, družbi, svetu. Vsi sestavljamo skupine, svet, </a:t>
            </a:r>
            <a:r>
              <a:rPr lang="sl-SI" sz="2400" b="1" dirty="0">
                <a:latin typeface="+mj-lt"/>
              </a:rPr>
              <a:t>zato moramo odgovorno</a:t>
            </a:r>
            <a:r>
              <a:rPr lang="sl-SI" sz="2400" dirty="0">
                <a:latin typeface="+mj-lt"/>
              </a:rPr>
              <a:t>, to je brez zlorabe in škodovanja, </a:t>
            </a:r>
            <a:r>
              <a:rPr lang="sl-SI" sz="2400" b="1" dirty="0">
                <a:latin typeface="+mj-lt"/>
              </a:rPr>
              <a:t>delovati v odnosu do: naravne, soljudi, dela/učenja, skupnosti.  </a:t>
            </a:r>
            <a:r>
              <a:rPr lang="sl-SI" sz="2400" dirty="0">
                <a:latin typeface="+mj-lt"/>
              </a:rPr>
              <a:t>To prepreči dosti težav.</a:t>
            </a:r>
          </a:p>
          <a:p>
            <a:pPr marL="0" algn="just" eaLnBrk="1" hangingPunct="1">
              <a:buFont typeface="Wingdings 2" panose="05020102010507070707" pitchFamily="18" charset="2"/>
              <a:buNone/>
              <a:defRPr/>
            </a:pPr>
            <a:r>
              <a:rPr lang="sl-SI" sz="2400" dirty="0">
                <a:latin typeface="+mj-lt"/>
              </a:rPr>
              <a:t>Najpomembnejši cilj družbene odgovornosti je prispevek k </a:t>
            </a:r>
            <a:r>
              <a:rPr lang="sl-SI" sz="2400" b="1" dirty="0">
                <a:latin typeface="+mj-lt"/>
              </a:rPr>
              <a:t>trajnostnemu razvoju</a:t>
            </a:r>
            <a:r>
              <a:rPr lang="sl-SI" sz="2400" dirty="0">
                <a:latin typeface="+mj-lt"/>
              </a:rPr>
              <a:t>. </a:t>
            </a:r>
          </a:p>
          <a:p>
            <a:pPr eaLnBrk="1" hangingPunct="1">
              <a:buFont typeface="Wingdings 2" panose="05020102010507070707" pitchFamily="18" charset="2"/>
              <a:buNone/>
              <a:defRPr/>
            </a:pPr>
            <a:endParaRPr lang="sl-SI" sz="2400" dirty="0">
              <a:latin typeface="+mj-lt"/>
            </a:endParaRPr>
          </a:p>
          <a:p>
            <a:pPr eaLnBrk="1" hangingPunct="1">
              <a:buFont typeface="Wingdings 2" panose="05020102010507070707" pitchFamily="18" charset="2"/>
              <a:buNone/>
              <a:defRPr/>
            </a:pPr>
            <a:endParaRPr lang="sl-SI" sz="2400" dirty="0">
              <a:latin typeface="+mj-lt"/>
            </a:endParaRPr>
          </a:p>
        </p:txBody>
      </p:sp>
    </p:spTree>
    <p:extLst>
      <p:ext uri="{BB962C8B-B14F-4D97-AF65-F5344CB8AC3E}">
        <p14:creationId xmlns:p14="http://schemas.microsoft.com/office/powerpoint/2010/main" val="437314009"/>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grada vsebine 4">
            <a:extLst>
              <a:ext uri="{FF2B5EF4-FFF2-40B4-BE49-F238E27FC236}">
                <a16:creationId xmlns:a16="http://schemas.microsoft.com/office/drawing/2014/main" id="{AB747358-6A2B-4DC3-AD54-E29440D9189B}"/>
              </a:ext>
            </a:extLst>
          </p:cNvPr>
          <p:cNvSpPr>
            <a:spLocks noGrp="1"/>
          </p:cNvSpPr>
          <p:nvPr>
            <p:ph sz="quarter" idx="2"/>
          </p:nvPr>
        </p:nvSpPr>
        <p:spPr>
          <a:xfrm>
            <a:off x="468313" y="692150"/>
            <a:ext cx="8434387" cy="5956300"/>
          </a:xfrm>
        </p:spPr>
        <p:txBody>
          <a:bodyPr/>
          <a:lstStyle/>
          <a:p>
            <a:pPr algn="ctr" eaLnBrk="1" hangingPunct="1">
              <a:buNone/>
              <a:defRPr/>
            </a:pPr>
            <a:r>
              <a:rPr lang="sl-SI" sz="3200" b="1" dirty="0">
                <a:latin typeface="+mj-lt"/>
              </a:rPr>
              <a:t>DRUŽBENA ODGOVORNOST, TRAJNOST, NAPREDEK</a:t>
            </a:r>
          </a:p>
          <a:p>
            <a:pPr eaLnBrk="1" hangingPunct="1">
              <a:buFont typeface="Wingdings 2" panose="05020102010507070707" pitchFamily="18" charset="2"/>
              <a:buNone/>
              <a:defRPr/>
            </a:pPr>
            <a:endParaRPr lang="sl-SI" sz="2400" b="1" dirty="0">
              <a:latin typeface="+mj-lt"/>
            </a:endParaRPr>
          </a:p>
          <a:p>
            <a:pPr marL="0" algn="just" eaLnBrk="1" hangingPunct="1">
              <a:buFont typeface="Wingdings 2" panose="05020102010507070707" pitchFamily="18" charset="2"/>
              <a:buNone/>
              <a:defRPr/>
            </a:pPr>
            <a:r>
              <a:rPr lang="sl-SI" sz="2400" dirty="0">
                <a:latin typeface="+mj-lt"/>
              </a:rPr>
              <a:t>Zapis naj bo v samostojnem poglavju. V enem odstavku (torej: na kratko) naj avtor RN/IP opredeli v koliko se njegova RN/IP navezuje na:</a:t>
            </a:r>
          </a:p>
          <a:p>
            <a:pPr algn="just" eaLnBrk="1" hangingPunct="1">
              <a:buClr>
                <a:srgbClr val="000000"/>
              </a:buClr>
              <a:buFont typeface="Calibri" pitchFamily="34" charset="0"/>
              <a:buChar char="•"/>
              <a:defRPr/>
            </a:pPr>
            <a:r>
              <a:rPr lang="sl-SI" sz="2400" dirty="0">
                <a:latin typeface="+mj-lt"/>
              </a:rPr>
              <a:t>osnovna načela družbene odgovornosti (na splošno ali pa na načelo) </a:t>
            </a:r>
            <a:r>
              <a:rPr lang="sl-SI" sz="2400" b="1" dirty="0">
                <a:latin typeface="+mj-lt"/>
              </a:rPr>
              <a:t>ali</a:t>
            </a:r>
            <a:endParaRPr lang="sl-SI" sz="2400" dirty="0">
              <a:latin typeface="+mj-lt"/>
            </a:endParaRPr>
          </a:p>
          <a:p>
            <a:pPr algn="just" eaLnBrk="1" hangingPunct="1">
              <a:buClr>
                <a:srgbClr val="000000"/>
              </a:buClr>
              <a:defRPr/>
            </a:pPr>
            <a:r>
              <a:rPr lang="sl-SI" sz="2400" dirty="0">
                <a:latin typeface="+mj-lt"/>
              </a:rPr>
              <a:t>kako njegova naloga/ rezultati/ cilji prispeva(jo) k trajnosti </a:t>
            </a:r>
            <a:r>
              <a:rPr lang="sl-SI" sz="2400" dirty="0" err="1">
                <a:latin typeface="+mj-lt"/>
              </a:rPr>
              <a:t>oz</a:t>
            </a:r>
            <a:r>
              <a:rPr lang="sl-SI" sz="2400" dirty="0">
                <a:latin typeface="+mj-lt"/>
              </a:rPr>
              <a:t> trajnostnemu razvoju </a:t>
            </a:r>
            <a:r>
              <a:rPr lang="sl-SI" sz="2400" b="1" dirty="0">
                <a:latin typeface="+mj-lt"/>
              </a:rPr>
              <a:t>ali</a:t>
            </a:r>
          </a:p>
          <a:p>
            <a:pPr algn="just" eaLnBrk="1" hangingPunct="1">
              <a:buClr>
                <a:srgbClr val="000000"/>
              </a:buClr>
              <a:defRPr/>
            </a:pPr>
            <a:r>
              <a:rPr lang="sl-SI" sz="2400" dirty="0">
                <a:latin typeface="+mj-lt"/>
              </a:rPr>
              <a:t>kako njegova naloga/ rezultati/ cilji prispeva(jo) k NAPREDKU.</a:t>
            </a:r>
          </a:p>
          <a:p>
            <a:pPr marL="0" indent="0" algn="just" eaLnBrk="1" hangingPunct="1">
              <a:buClr>
                <a:srgbClr val="000000"/>
              </a:buClr>
              <a:buNone/>
              <a:defRPr/>
            </a:pPr>
            <a:endParaRPr lang="sl-SI" sz="2400" dirty="0">
              <a:latin typeface="+mj-lt"/>
            </a:endParaRPr>
          </a:p>
          <a:p>
            <a:pPr eaLnBrk="1" hangingPunct="1">
              <a:buFont typeface="Wingdings 2" panose="05020102010507070707" pitchFamily="18" charset="2"/>
              <a:buNone/>
              <a:defRPr/>
            </a:pPr>
            <a:r>
              <a:rPr lang="sl-SI" sz="2400" dirty="0">
                <a:latin typeface="+mj-lt"/>
              </a:rPr>
              <a:t> </a:t>
            </a:r>
          </a:p>
        </p:txBody>
      </p:sp>
    </p:spTree>
    <p:extLst>
      <p:ext uri="{BB962C8B-B14F-4D97-AF65-F5344CB8AC3E}">
        <p14:creationId xmlns:p14="http://schemas.microsoft.com/office/powerpoint/2010/main" val="3786790116"/>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Naslov 1">
            <a:extLst>
              <a:ext uri="{FF2B5EF4-FFF2-40B4-BE49-F238E27FC236}">
                <a16:creationId xmlns:a16="http://schemas.microsoft.com/office/drawing/2014/main" id="{17A8FB24-FD39-4E8E-9427-6B1CD39E670E}"/>
              </a:ext>
            </a:extLst>
          </p:cNvPr>
          <p:cNvSpPr>
            <a:spLocks noGrp="1" noChangeArrowheads="1"/>
          </p:cNvSpPr>
          <p:nvPr>
            <p:ph type="title"/>
          </p:nvPr>
        </p:nvSpPr>
        <p:spPr>
          <a:xfrm>
            <a:off x="457200" y="981075"/>
            <a:ext cx="8229600" cy="563563"/>
          </a:xfrm>
        </p:spPr>
        <p:txBody>
          <a:bodyPr/>
          <a:lstStyle/>
          <a:p>
            <a:pPr algn="ctr" eaLnBrk="1" hangingPunct="1"/>
            <a:r>
              <a:rPr lang="sl-SI" altLang="sl-SI" sz="3200" b="1"/>
              <a:t>SESTAVA RAZISKOVALNE NALOGE - VSEBINA</a:t>
            </a:r>
            <a:br>
              <a:rPr lang="sl-SI" altLang="sl-SI" sz="3200" b="1"/>
            </a:br>
            <a:endParaRPr lang="sl-SI" altLang="sl-SI" sz="3200" b="1"/>
          </a:p>
        </p:txBody>
      </p:sp>
      <p:sp>
        <p:nvSpPr>
          <p:cNvPr id="4" name="Ograda vsebine 3">
            <a:extLst>
              <a:ext uri="{FF2B5EF4-FFF2-40B4-BE49-F238E27FC236}">
                <a16:creationId xmlns:a16="http://schemas.microsoft.com/office/drawing/2014/main" id="{6095030A-9AB5-4D3B-B09E-EF4B79A4FBE2}"/>
              </a:ext>
            </a:extLst>
          </p:cNvPr>
          <p:cNvSpPr>
            <a:spLocks noGrp="1"/>
          </p:cNvSpPr>
          <p:nvPr>
            <p:ph sz="half" idx="2"/>
          </p:nvPr>
        </p:nvSpPr>
        <p:spPr>
          <a:xfrm>
            <a:off x="755650" y="1412875"/>
            <a:ext cx="8136830" cy="5275263"/>
          </a:xfrm>
        </p:spPr>
        <p:txBody>
          <a:bodyPr/>
          <a:lstStyle/>
          <a:p>
            <a:pPr eaLnBrk="1" hangingPunct="1">
              <a:buFont typeface="Wingdings 2" panose="05020102010507070707" pitchFamily="18" charset="2"/>
              <a:buNone/>
            </a:pPr>
            <a:r>
              <a:rPr lang="sl-SI" altLang="sl-SI" sz="2400" b="1" dirty="0">
                <a:latin typeface="Segoe UI" panose="020B0502040204020203" pitchFamily="34" charset="0"/>
                <a:cs typeface="Segoe UI" panose="020B0502040204020203" pitchFamily="34" charset="0"/>
              </a:rPr>
              <a:t>1 	 UVOD</a:t>
            </a:r>
            <a:endParaRPr lang="sl-SI" altLang="sl-SI" sz="2400" dirty="0">
              <a:latin typeface="Segoe UI" panose="020B0502040204020203" pitchFamily="34" charset="0"/>
              <a:cs typeface="Segoe UI" panose="020B0502040204020203" pitchFamily="34" charset="0"/>
            </a:endParaRPr>
          </a:p>
          <a:p>
            <a:pPr eaLnBrk="1" hangingPunct="1">
              <a:buFont typeface="Wingdings 2" panose="05020102010507070707" pitchFamily="18" charset="2"/>
              <a:buNone/>
            </a:pPr>
            <a:r>
              <a:rPr lang="sl-SI" altLang="sl-SI" sz="2400" b="1" dirty="0">
                <a:latin typeface="Segoe UI" panose="020B0502040204020203" pitchFamily="34" charset="0"/>
                <a:cs typeface="Segoe UI" panose="020B0502040204020203" pitchFamily="34" charset="0"/>
              </a:rPr>
              <a:t>2 	 PREGLED OBJAV ali PREGLED STANJA TEHNIKE</a:t>
            </a:r>
            <a:endParaRPr lang="sl-SI" altLang="sl-SI" sz="2400" dirty="0">
              <a:latin typeface="Segoe UI" panose="020B0502040204020203" pitchFamily="34" charset="0"/>
              <a:cs typeface="Segoe UI" panose="020B0502040204020203" pitchFamily="34" charset="0"/>
            </a:endParaRPr>
          </a:p>
          <a:p>
            <a:pPr eaLnBrk="1" hangingPunct="1">
              <a:buFont typeface="Wingdings 2" panose="05020102010507070707" pitchFamily="18" charset="2"/>
              <a:buNone/>
            </a:pPr>
            <a:r>
              <a:rPr lang="sl-SI" altLang="sl-SI" sz="2400" b="1" dirty="0">
                <a:latin typeface="Segoe UI" panose="020B0502040204020203" pitchFamily="34" charset="0"/>
                <a:cs typeface="Segoe UI" panose="020B0502040204020203" pitchFamily="34" charset="0"/>
              </a:rPr>
              <a:t>3 	 MATERIAL IN METODE ali METODOLOGIJA</a:t>
            </a:r>
            <a:endParaRPr lang="sl-SI" altLang="sl-SI" sz="2400" dirty="0">
              <a:latin typeface="Segoe UI" panose="020B0502040204020203" pitchFamily="34" charset="0"/>
              <a:cs typeface="Segoe UI" panose="020B0502040204020203" pitchFamily="34" charset="0"/>
            </a:endParaRPr>
          </a:p>
          <a:p>
            <a:pPr eaLnBrk="1" hangingPunct="1">
              <a:buFont typeface="Wingdings 2" panose="05020102010507070707" pitchFamily="18" charset="2"/>
              <a:buNone/>
            </a:pPr>
            <a:r>
              <a:rPr lang="sl-SI" altLang="sl-SI" sz="2400" b="1" dirty="0">
                <a:latin typeface="Segoe UI" panose="020B0502040204020203" pitchFamily="34" charset="0"/>
                <a:cs typeface="Segoe UI" panose="020B0502040204020203" pitchFamily="34" charset="0"/>
              </a:rPr>
              <a:t>4 	 REZULTATI ali IZSLEDKI </a:t>
            </a:r>
            <a:endParaRPr lang="sl-SI" altLang="sl-SI" sz="2400" dirty="0">
              <a:latin typeface="Segoe UI" panose="020B0502040204020203" pitchFamily="34" charset="0"/>
              <a:cs typeface="Segoe UI" panose="020B0502040204020203" pitchFamily="34" charset="0"/>
            </a:endParaRPr>
          </a:p>
          <a:p>
            <a:pPr eaLnBrk="1" hangingPunct="1">
              <a:buFont typeface="Wingdings 2" panose="05020102010507070707" pitchFamily="18" charset="2"/>
              <a:buNone/>
            </a:pPr>
            <a:r>
              <a:rPr lang="sl-SI" altLang="sl-SI" sz="2400" b="1" dirty="0">
                <a:latin typeface="Segoe UI" panose="020B0502040204020203" pitchFamily="34" charset="0"/>
                <a:cs typeface="Segoe UI" panose="020B0502040204020203" pitchFamily="34" charset="0"/>
              </a:rPr>
              <a:t>5 	 DISKUSIJA ali RAZPRAVA</a:t>
            </a:r>
            <a:endParaRPr lang="sl-SI" altLang="sl-SI" sz="2400" dirty="0">
              <a:latin typeface="Segoe UI" panose="020B0502040204020203" pitchFamily="34" charset="0"/>
              <a:cs typeface="Segoe UI" panose="020B0502040204020203" pitchFamily="34" charset="0"/>
            </a:endParaRPr>
          </a:p>
          <a:p>
            <a:pPr eaLnBrk="1" hangingPunct="1">
              <a:buFont typeface="Wingdings 2" panose="05020102010507070707" pitchFamily="18" charset="2"/>
              <a:buNone/>
            </a:pPr>
            <a:r>
              <a:rPr lang="sl-SI" altLang="sl-SI" sz="2400" b="1" dirty="0">
                <a:latin typeface="Segoe UI" panose="020B0502040204020203" pitchFamily="34" charset="0"/>
                <a:cs typeface="Segoe UI" panose="020B0502040204020203" pitchFamily="34" charset="0"/>
              </a:rPr>
              <a:t>6 	 DRUŽBENA ODGOVORNOST, TRAJNOST, NAPREDEK</a:t>
            </a:r>
            <a:endParaRPr lang="sl-SI" altLang="sl-SI" sz="2400" dirty="0">
              <a:latin typeface="Segoe UI" panose="020B0502040204020203" pitchFamily="34" charset="0"/>
              <a:cs typeface="Segoe UI" panose="020B0502040204020203" pitchFamily="34" charset="0"/>
            </a:endParaRPr>
          </a:p>
          <a:p>
            <a:pPr eaLnBrk="1" hangingPunct="1">
              <a:buFont typeface="Wingdings 2" panose="05020102010507070707" pitchFamily="18" charset="2"/>
              <a:buNone/>
            </a:pPr>
            <a:r>
              <a:rPr lang="sl-SI" altLang="sl-SI" sz="2400" b="1" dirty="0">
                <a:latin typeface="Segoe UI" panose="020B0502040204020203" pitchFamily="34" charset="0"/>
                <a:cs typeface="Segoe UI" panose="020B0502040204020203" pitchFamily="34" charset="0"/>
              </a:rPr>
              <a:t>7 	 ZAKLJUČEK ali SKLEPI</a:t>
            </a:r>
            <a:endParaRPr lang="sl-SI" altLang="sl-SI" sz="2400" dirty="0">
              <a:latin typeface="Segoe UI" panose="020B0502040204020203" pitchFamily="34" charset="0"/>
              <a:cs typeface="Segoe UI" panose="020B0502040204020203" pitchFamily="34" charset="0"/>
            </a:endParaRPr>
          </a:p>
          <a:p>
            <a:pPr eaLnBrk="1" hangingPunct="1">
              <a:buClrTx/>
              <a:buFontTx/>
              <a:buChar char="-"/>
            </a:pPr>
            <a:r>
              <a:rPr lang="sl-SI" altLang="sl-SI" dirty="0">
                <a:latin typeface="Calibri" panose="020F0502020204030204" pitchFamily="34" charset="0"/>
              </a:rPr>
              <a:t>vsebuje povzetek glavnih rezultatov in novo spoznanje </a:t>
            </a:r>
          </a:p>
          <a:p>
            <a:pPr eaLnBrk="1" hangingPunct="1">
              <a:buClrTx/>
              <a:buFontTx/>
              <a:buChar char="-"/>
            </a:pPr>
            <a:r>
              <a:rPr lang="sl-SI" altLang="sl-SI" dirty="0">
                <a:latin typeface="Calibri" panose="020F0502020204030204" pitchFamily="34" charset="0"/>
              </a:rPr>
              <a:t>zaključke in ugotovitve</a:t>
            </a:r>
          </a:p>
          <a:p>
            <a:pPr eaLnBrk="1" hangingPunct="1">
              <a:buClrTx/>
              <a:buFontTx/>
              <a:buChar char="-"/>
            </a:pPr>
            <a:r>
              <a:rPr lang="sl-SI" altLang="sl-SI" dirty="0">
                <a:latin typeface="Calibri" panose="020F0502020204030204" pitchFamily="34" charset="0"/>
              </a:rPr>
              <a:t>NE POZABIMO NA: odprta vprašanja, smo dosegli namen, težave pri delu, uporabno vrednost naloge</a:t>
            </a:r>
          </a:p>
          <a:p>
            <a:pPr eaLnBrk="1" hangingPunct="1">
              <a:buClrTx/>
              <a:buFontTx/>
              <a:buChar char="-"/>
            </a:pPr>
            <a:r>
              <a:rPr lang="sl-SI" altLang="sl-SI" dirty="0">
                <a:latin typeface="Calibri" panose="020F0502020204030204" pitchFamily="34" charset="0"/>
              </a:rPr>
              <a:t>IP: potrebno je navesti možno novo korist</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Naslov 1">
            <a:extLst>
              <a:ext uri="{FF2B5EF4-FFF2-40B4-BE49-F238E27FC236}">
                <a16:creationId xmlns:a16="http://schemas.microsoft.com/office/drawing/2014/main" id="{19ACF7E2-6660-4F18-BCE6-070E71C76E19}"/>
              </a:ext>
            </a:extLst>
          </p:cNvPr>
          <p:cNvSpPr>
            <a:spLocks noGrp="1" noChangeArrowheads="1"/>
          </p:cNvSpPr>
          <p:nvPr>
            <p:ph type="title"/>
          </p:nvPr>
        </p:nvSpPr>
        <p:spPr>
          <a:xfrm>
            <a:off x="457200" y="981075"/>
            <a:ext cx="8229600" cy="563563"/>
          </a:xfrm>
        </p:spPr>
        <p:txBody>
          <a:bodyPr/>
          <a:lstStyle/>
          <a:p>
            <a:pPr algn="ctr" eaLnBrk="1" hangingPunct="1"/>
            <a:r>
              <a:rPr lang="sl-SI" altLang="sl-SI" sz="3200" b="1"/>
              <a:t>SESTAVA RAZISKOVALNE NALOGE - VSEBINA</a:t>
            </a:r>
            <a:br>
              <a:rPr lang="sl-SI" altLang="sl-SI" sz="3200" b="1"/>
            </a:br>
            <a:endParaRPr lang="sl-SI" altLang="sl-SI" sz="3200" b="1"/>
          </a:p>
        </p:txBody>
      </p:sp>
      <p:sp>
        <p:nvSpPr>
          <p:cNvPr id="4" name="Ograda vsebine 3">
            <a:extLst>
              <a:ext uri="{FF2B5EF4-FFF2-40B4-BE49-F238E27FC236}">
                <a16:creationId xmlns:a16="http://schemas.microsoft.com/office/drawing/2014/main" id="{EC935C87-2E7E-42C0-8AB0-BAD51D8B5343}"/>
              </a:ext>
            </a:extLst>
          </p:cNvPr>
          <p:cNvSpPr>
            <a:spLocks noGrp="1"/>
          </p:cNvSpPr>
          <p:nvPr>
            <p:ph sz="half" idx="2"/>
          </p:nvPr>
        </p:nvSpPr>
        <p:spPr>
          <a:xfrm>
            <a:off x="755650" y="1412875"/>
            <a:ext cx="7931150" cy="5275263"/>
          </a:xfrm>
        </p:spPr>
        <p:txBody>
          <a:bodyPr/>
          <a:lstStyle/>
          <a:p>
            <a:pPr eaLnBrk="1" hangingPunct="1">
              <a:buFont typeface="Wingdings 2" panose="05020102010507070707" pitchFamily="18" charset="2"/>
              <a:buNone/>
            </a:pPr>
            <a:r>
              <a:rPr lang="sl-SI" altLang="sl-SI" sz="2400" b="1">
                <a:latin typeface="Segoe UI" panose="020B0502040204020203" pitchFamily="34" charset="0"/>
                <a:cs typeface="Segoe UI" panose="020B0502040204020203" pitchFamily="34" charset="0"/>
              </a:rPr>
              <a:t>1 	 UVOD</a:t>
            </a:r>
            <a:endParaRPr lang="sl-SI" altLang="sl-SI" sz="2400">
              <a:latin typeface="Segoe UI" panose="020B0502040204020203" pitchFamily="34" charset="0"/>
              <a:cs typeface="Segoe UI" panose="020B0502040204020203" pitchFamily="34" charset="0"/>
            </a:endParaRPr>
          </a:p>
          <a:p>
            <a:pPr eaLnBrk="1" hangingPunct="1">
              <a:buFont typeface="Wingdings 2" panose="05020102010507070707" pitchFamily="18" charset="2"/>
              <a:buNone/>
            </a:pPr>
            <a:r>
              <a:rPr lang="sl-SI" altLang="sl-SI" sz="2400" b="1">
                <a:latin typeface="Segoe UI" panose="020B0502040204020203" pitchFamily="34" charset="0"/>
                <a:cs typeface="Segoe UI" panose="020B0502040204020203" pitchFamily="34" charset="0"/>
              </a:rPr>
              <a:t>2 	 PREGLED OBJAV ali PREGLED STANJA TEHNIKE</a:t>
            </a:r>
            <a:endParaRPr lang="sl-SI" altLang="sl-SI" sz="2400">
              <a:latin typeface="Segoe UI" panose="020B0502040204020203" pitchFamily="34" charset="0"/>
              <a:cs typeface="Segoe UI" panose="020B0502040204020203" pitchFamily="34" charset="0"/>
            </a:endParaRPr>
          </a:p>
          <a:p>
            <a:pPr eaLnBrk="1" hangingPunct="1">
              <a:buFont typeface="Wingdings 2" panose="05020102010507070707" pitchFamily="18" charset="2"/>
              <a:buNone/>
            </a:pPr>
            <a:r>
              <a:rPr lang="sl-SI" altLang="sl-SI" sz="2400" b="1">
                <a:latin typeface="Segoe UI" panose="020B0502040204020203" pitchFamily="34" charset="0"/>
                <a:cs typeface="Segoe UI" panose="020B0502040204020203" pitchFamily="34" charset="0"/>
              </a:rPr>
              <a:t>3 	 MATERIAL IN METODE ali METODOLOGIJA</a:t>
            </a:r>
            <a:endParaRPr lang="sl-SI" altLang="sl-SI" sz="2400">
              <a:latin typeface="Segoe UI" panose="020B0502040204020203" pitchFamily="34" charset="0"/>
              <a:cs typeface="Segoe UI" panose="020B0502040204020203" pitchFamily="34" charset="0"/>
            </a:endParaRPr>
          </a:p>
          <a:p>
            <a:pPr eaLnBrk="1" hangingPunct="1">
              <a:buFont typeface="Wingdings 2" panose="05020102010507070707" pitchFamily="18" charset="2"/>
              <a:buNone/>
            </a:pPr>
            <a:r>
              <a:rPr lang="sl-SI" altLang="sl-SI" sz="2400" b="1">
                <a:latin typeface="Segoe UI" panose="020B0502040204020203" pitchFamily="34" charset="0"/>
                <a:cs typeface="Segoe UI" panose="020B0502040204020203" pitchFamily="34" charset="0"/>
              </a:rPr>
              <a:t>4 	 REZULTATI ali IZSLEDKI </a:t>
            </a:r>
            <a:endParaRPr lang="sl-SI" altLang="sl-SI" sz="2400">
              <a:latin typeface="Segoe UI" panose="020B0502040204020203" pitchFamily="34" charset="0"/>
              <a:cs typeface="Segoe UI" panose="020B0502040204020203" pitchFamily="34" charset="0"/>
            </a:endParaRPr>
          </a:p>
          <a:p>
            <a:pPr eaLnBrk="1" hangingPunct="1">
              <a:buFont typeface="Wingdings 2" panose="05020102010507070707" pitchFamily="18" charset="2"/>
              <a:buNone/>
            </a:pPr>
            <a:r>
              <a:rPr lang="sl-SI" altLang="sl-SI" sz="2400" b="1">
                <a:latin typeface="Segoe UI" panose="020B0502040204020203" pitchFamily="34" charset="0"/>
                <a:cs typeface="Segoe UI" panose="020B0502040204020203" pitchFamily="34" charset="0"/>
              </a:rPr>
              <a:t>5 	 DISKUSIJA ali RAZPRAVA</a:t>
            </a:r>
            <a:endParaRPr lang="sl-SI" altLang="sl-SI" sz="2400">
              <a:latin typeface="Segoe UI" panose="020B0502040204020203" pitchFamily="34" charset="0"/>
              <a:cs typeface="Segoe UI" panose="020B0502040204020203" pitchFamily="34" charset="0"/>
            </a:endParaRPr>
          </a:p>
          <a:p>
            <a:pPr eaLnBrk="1" hangingPunct="1">
              <a:buFont typeface="Wingdings 2" panose="05020102010507070707" pitchFamily="18" charset="2"/>
              <a:buNone/>
            </a:pPr>
            <a:r>
              <a:rPr lang="sl-SI" altLang="sl-SI" sz="2400" b="1">
                <a:latin typeface="Segoe UI" panose="020B0502040204020203" pitchFamily="34" charset="0"/>
                <a:cs typeface="Segoe UI" panose="020B0502040204020203" pitchFamily="34" charset="0"/>
              </a:rPr>
              <a:t>6 	 DRUŽBENA ODGOVORNOST</a:t>
            </a:r>
            <a:endParaRPr lang="sl-SI" altLang="sl-SI" sz="2400">
              <a:latin typeface="Segoe UI" panose="020B0502040204020203" pitchFamily="34" charset="0"/>
              <a:cs typeface="Segoe UI" panose="020B0502040204020203" pitchFamily="34" charset="0"/>
            </a:endParaRPr>
          </a:p>
          <a:p>
            <a:pPr eaLnBrk="1" hangingPunct="1">
              <a:buFont typeface="Wingdings 2" panose="05020102010507070707" pitchFamily="18" charset="2"/>
              <a:buNone/>
            </a:pPr>
            <a:r>
              <a:rPr lang="sl-SI" altLang="sl-SI" sz="2400" b="1">
                <a:latin typeface="Segoe UI" panose="020B0502040204020203" pitchFamily="34" charset="0"/>
                <a:cs typeface="Segoe UI" panose="020B0502040204020203" pitchFamily="34" charset="0"/>
              </a:rPr>
              <a:t>7 	 ZAKLJUČEK ali SKLEPI</a:t>
            </a:r>
            <a:endParaRPr lang="sl-SI" altLang="sl-SI" sz="2400">
              <a:latin typeface="Segoe UI" panose="020B0502040204020203" pitchFamily="34" charset="0"/>
              <a:cs typeface="Segoe UI" panose="020B0502040204020203" pitchFamily="34" charset="0"/>
            </a:endParaRPr>
          </a:p>
          <a:p>
            <a:pPr eaLnBrk="1" hangingPunct="1">
              <a:buFont typeface="Wingdings 2" panose="05020102010507070707" pitchFamily="18" charset="2"/>
              <a:buNone/>
            </a:pPr>
            <a:r>
              <a:rPr lang="sl-SI" altLang="sl-SI" sz="2400" b="1">
                <a:latin typeface="Segoe UI" panose="020B0502040204020203" pitchFamily="34" charset="0"/>
                <a:cs typeface="Segoe UI" panose="020B0502040204020203" pitchFamily="34" charset="0"/>
              </a:rPr>
              <a:t>8 	 PRILOGE</a:t>
            </a:r>
            <a:endParaRPr lang="sl-SI" altLang="sl-SI" sz="2400">
              <a:latin typeface="Segoe UI" panose="020B0502040204020203" pitchFamily="34" charset="0"/>
              <a:cs typeface="Segoe UI" panose="020B0502040204020203" pitchFamily="34" charset="0"/>
            </a:endParaRPr>
          </a:p>
          <a:p>
            <a:pPr eaLnBrk="1" hangingPunct="1">
              <a:buFont typeface="Wingdings 2" panose="05020102010507070707" pitchFamily="18" charset="2"/>
              <a:buNone/>
            </a:pPr>
            <a:r>
              <a:rPr lang="sl-SI" altLang="sl-SI" sz="2400" b="1">
                <a:latin typeface="Segoe UI" panose="020B0502040204020203" pitchFamily="34" charset="0"/>
                <a:cs typeface="Segoe UI" panose="020B0502040204020203" pitchFamily="34" charset="0"/>
              </a:rPr>
              <a:t>9 	 VIRI IN LITERATURA</a:t>
            </a:r>
            <a:endParaRPr lang="sl-SI" altLang="sl-SI" sz="2400">
              <a:latin typeface="Segoe UI" panose="020B0502040204020203" pitchFamily="34" charset="0"/>
              <a:cs typeface="Segoe UI" panose="020B0502040204020203" pitchFamily="34" charset="0"/>
            </a:endParaRPr>
          </a:p>
          <a:p>
            <a:pPr eaLnBrk="1" hangingPunct="1">
              <a:buFont typeface="Wingdings 2" panose="05020102010507070707" pitchFamily="18" charset="2"/>
              <a:buNone/>
            </a:pPr>
            <a:r>
              <a:rPr lang="sl-SI" altLang="sl-SI">
                <a:latin typeface="Calibri" panose="020F0502020204030204" pitchFamily="34" charset="0"/>
              </a:rPr>
              <a:t>- vsa citirana literatura, vsa dela uporabljena za primerjavo, ustni viri, viri slik, …</a:t>
            </a:r>
          </a:p>
          <a:p>
            <a:pPr eaLnBrk="1" hangingPunct="1">
              <a:buFont typeface="Wingdings 2" panose="05020102010507070707" pitchFamily="18" charset="2"/>
              <a:buNone/>
            </a:pPr>
            <a:endParaRPr lang="sl-SI" altLang="sl-SI"/>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grada vsebine 4">
            <a:extLst>
              <a:ext uri="{FF2B5EF4-FFF2-40B4-BE49-F238E27FC236}">
                <a16:creationId xmlns:a16="http://schemas.microsoft.com/office/drawing/2014/main" id="{9793CA2D-25C6-4ABF-8085-C9B661AC828F}"/>
              </a:ext>
            </a:extLst>
          </p:cNvPr>
          <p:cNvSpPr>
            <a:spLocks noGrp="1"/>
          </p:cNvSpPr>
          <p:nvPr>
            <p:ph sz="quarter" idx="2"/>
          </p:nvPr>
        </p:nvSpPr>
        <p:spPr>
          <a:xfrm>
            <a:off x="468313" y="450850"/>
            <a:ext cx="8434387" cy="6291263"/>
          </a:xfrm>
        </p:spPr>
        <p:txBody>
          <a:bodyPr/>
          <a:lstStyle/>
          <a:p>
            <a:pPr algn="ctr" eaLnBrk="1" hangingPunct="1">
              <a:buFont typeface="Wingdings 2" panose="05020102010507070707" pitchFamily="18" charset="2"/>
              <a:buNone/>
              <a:defRPr/>
            </a:pPr>
            <a:r>
              <a:rPr lang="sl-SI" sz="3200" b="1" dirty="0">
                <a:latin typeface="+mj-lt"/>
              </a:rPr>
              <a:t>LITERATURA</a:t>
            </a:r>
          </a:p>
          <a:p>
            <a:pPr eaLnBrk="1" hangingPunct="1">
              <a:buClrTx/>
              <a:buFont typeface="Wingdings 2" panose="05020102010507070707" pitchFamily="18" charset="2"/>
              <a:buNone/>
              <a:defRPr/>
            </a:pPr>
            <a:r>
              <a:rPr lang="sl-SI" sz="2400" b="1" dirty="0">
                <a:latin typeface="+mj-lt"/>
              </a:rPr>
              <a:t>Monografije</a:t>
            </a:r>
            <a:endParaRPr lang="sl-SI" sz="2400" dirty="0">
              <a:latin typeface="+mj-lt"/>
            </a:endParaRPr>
          </a:p>
          <a:p>
            <a:pPr eaLnBrk="1" hangingPunct="1">
              <a:buClrTx/>
              <a:defRPr/>
            </a:pPr>
            <a:r>
              <a:rPr lang="sl-SI" sz="2400" dirty="0">
                <a:latin typeface="+mj-lt"/>
              </a:rPr>
              <a:t>avtor, naslov dela, leto izdaje, kraj izdaje, založba/založnik</a:t>
            </a:r>
          </a:p>
          <a:p>
            <a:pPr eaLnBrk="1" hangingPunct="1">
              <a:buClrTx/>
              <a:buFont typeface="Wingdings 2" panose="05020102010507070707" pitchFamily="18" charset="2"/>
              <a:buNone/>
              <a:defRPr/>
            </a:pPr>
            <a:endParaRPr lang="sl-SI" sz="2400" dirty="0">
              <a:latin typeface="+mj-lt"/>
            </a:endParaRPr>
          </a:p>
          <a:p>
            <a:pPr eaLnBrk="1" hangingPunct="1">
              <a:buClrTx/>
              <a:buFont typeface="Wingdings 2" panose="05020102010507070707" pitchFamily="18" charset="2"/>
              <a:buNone/>
              <a:defRPr/>
            </a:pPr>
            <a:r>
              <a:rPr lang="sl-SI" sz="2400" b="1" dirty="0">
                <a:latin typeface="+mj-lt"/>
              </a:rPr>
              <a:t>Deli publikacij</a:t>
            </a:r>
          </a:p>
          <a:p>
            <a:pPr eaLnBrk="1" hangingPunct="1">
              <a:buClrTx/>
              <a:defRPr/>
            </a:pPr>
            <a:r>
              <a:rPr lang="sl-SI" sz="2400" dirty="0">
                <a:latin typeface="+mj-lt"/>
              </a:rPr>
              <a:t>ČLANKI V ZBORNIKU - avtor, leto, naslov članka, Naslov zbornika, kraj izdaje, založba, stran</a:t>
            </a:r>
          </a:p>
          <a:p>
            <a:pPr eaLnBrk="1" hangingPunct="1">
              <a:buClrTx/>
              <a:defRPr/>
            </a:pPr>
            <a:r>
              <a:rPr lang="sl-SI" sz="2400" dirty="0">
                <a:latin typeface="+mj-lt"/>
              </a:rPr>
              <a:t>ČLANKI V REVIJI - avtor, leto, naslov članka, naslov serijske publikacije/revije, letnik izdaje/številka, stran</a:t>
            </a:r>
          </a:p>
          <a:p>
            <a:pPr eaLnBrk="1" hangingPunct="1">
              <a:buClrTx/>
              <a:defRPr/>
            </a:pPr>
            <a:endParaRPr lang="sl-SI" sz="2400" dirty="0">
              <a:latin typeface="+mj-lt"/>
            </a:endParaRPr>
          </a:p>
          <a:p>
            <a:pPr eaLnBrk="1" hangingPunct="1">
              <a:buClrTx/>
              <a:buFont typeface="Wingdings 2" panose="05020102010507070707" pitchFamily="18" charset="2"/>
              <a:buNone/>
              <a:defRPr/>
            </a:pPr>
            <a:r>
              <a:rPr lang="sl-SI" sz="2400" b="1" dirty="0">
                <a:latin typeface="+mj-lt"/>
              </a:rPr>
              <a:t>Elektronski vir - internet</a:t>
            </a:r>
          </a:p>
          <a:p>
            <a:pPr eaLnBrk="1" hangingPunct="1">
              <a:buClrTx/>
              <a:defRPr/>
            </a:pPr>
            <a:r>
              <a:rPr lang="sl-SI" sz="2400" dirty="0">
                <a:latin typeface="+mj-lt"/>
              </a:rPr>
              <a:t>Mladi za napredek Maribora: Tudi o čolnarnah na Limbuškem nabrežju(Elektronski vir) Dostopna na URL naslovu: </a:t>
            </a:r>
            <a:r>
              <a:rPr lang="sl-SI" sz="2000" u="sng" dirty="0">
                <a:solidFill>
                  <a:srgbClr val="EB8803"/>
                </a:solidFill>
                <a:latin typeface="+mj-lt"/>
                <a:hlinkClick r:id="rId2">
                  <a:extLst>
                    <a:ext uri="{A12FA001-AC4F-418D-AE19-62706E023703}">
                      <ahyp:hlinkClr xmlns:ahyp="http://schemas.microsoft.com/office/drawing/2018/hyperlinkcolor" val="tx"/>
                    </a:ext>
                  </a:extLst>
                </a:hlinkClick>
              </a:rPr>
              <a:t>https://www.vecer.com/maribor/aktualno/mladi-za-napredek-maribora-tudi-o-colnarnah-na-limbuskem-nabrezju-10140747 </a:t>
            </a:r>
            <a:r>
              <a:rPr lang="sl-SI" sz="2000" u="sng" dirty="0">
                <a:solidFill>
                  <a:srgbClr val="000000"/>
                </a:solidFill>
                <a:latin typeface="+mj-lt"/>
                <a:hlinkClick r:id="rId2">
                  <a:extLst>
                    <a:ext uri="{A12FA001-AC4F-418D-AE19-62706E023703}">
                      <ahyp:hlinkClr xmlns:ahyp="http://schemas.microsoft.com/office/drawing/2018/hyperlinkcolor" val="tx"/>
                    </a:ext>
                  </a:extLst>
                </a:hlinkClick>
              </a:rPr>
              <a:t>(9</a:t>
            </a:r>
            <a:r>
              <a:rPr lang="sl-SI" sz="2000" u="sng" dirty="0">
                <a:solidFill>
                  <a:srgbClr val="000000"/>
                </a:solidFill>
                <a:latin typeface="+mj-lt"/>
              </a:rPr>
              <a:t>.</a:t>
            </a:r>
            <a:r>
              <a:rPr lang="sl-SI" sz="2000" u="sng" dirty="0">
                <a:latin typeface="+mj-lt"/>
              </a:rPr>
              <a:t> 11. 2020)</a:t>
            </a:r>
          </a:p>
          <a:p>
            <a:pPr eaLnBrk="1" hangingPunct="1">
              <a:buFont typeface="Wingdings 2" panose="05020102010507070707" pitchFamily="18" charset="2"/>
              <a:buNone/>
              <a:defRPr/>
            </a:pPr>
            <a:endParaRPr lang="sl-SI" sz="2400" dirty="0">
              <a:latin typeface="+mj-lt"/>
            </a:endParaRP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79E917F-81FF-43B3-94B1-91FBCB2A1CBD}"/>
              </a:ext>
            </a:extLst>
          </p:cNvPr>
          <p:cNvSpPr>
            <a:spLocks noGrp="1" noChangeArrowheads="1"/>
          </p:cNvSpPr>
          <p:nvPr>
            <p:ph type="title"/>
          </p:nvPr>
        </p:nvSpPr>
        <p:spPr>
          <a:xfrm>
            <a:off x="468313" y="1063625"/>
            <a:ext cx="8229600" cy="565150"/>
          </a:xfrm>
        </p:spPr>
        <p:txBody>
          <a:bodyPr/>
          <a:lstStyle/>
          <a:p>
            <a:pPr algn="ctr" eaLnBrk="1" hangingPunct="1"/>
            <a:r>
              <a:rPr lang="sl-SI" altLang="sl-SI" sz="3200" b="1"/>
              <a:t>OBLIKOVANJE PISNEGA IZDELKA</a:t>
            </a:r>
            <a:br>
              <a:rPr lang="sl-SI" altLang="sl-SI" sz="3200" b="1"/>
            </a:br>
            <a:endParaRPr lang="sl-SI" altLang="sl-SI" sz="3200" b="1"/>
          </a:p>
        </p:txBody>
      </p:sp>
      <p:sp>
        <p:nvSpPr>
          <p:cNvPr id="3" name="Ograda vsebine 2">
            <a:extLst>
              <a:ext uri="{FF2B5EF4-FFF2-40B4-BE49-F238E27FC236}">
                <a16:creationId xmlns:a16="http://schemas.microsoft.com/office/drawing/2014/main" id="{24A9F35F-F3B1-42BC-9524-734B1E535FC0}"/>
              </a:ext>
            </a:extLst>
          </p:cNvPr>
          <p:cNvSpPr>
            <a:spLocks noGrp="1"/>
          </p:cNvSpPr>
          <p:nvPr>
            <p:ph sz="half" idx="1"/>
          </p:nvPr>
        </p:nvSpPr>
        <p:spPr>
          <a:xfrm>
            <a:off x="457200" y="1412875"/>
            <a:ext cx="8075613" cy="5256213"/>
          </a:xfrm>
        </p:spPr>
        <p:txBody>
          <a:bodyPr/>
          <a:lstStyle/>
          <a:p>
            <a:pPr eaLnBrk="1" hangingPunct="1">
              <a:buClrTx/>
              <a:defRPr/>
            </a:pPr>
            <a:r>
              <a:rPr lang="sl-SI" dirty="0">
                <a:latin typeface="+mj-lt"/>
              </a:rPr>
              <a:t>velikost papirja A 4, velikost črk 12 (pisava ni določena, priporočene so oglate pisave)</a:t>
            </a:r>
          </a:p>
          <a:p>
            <a:pPr eaLnBrk="1" hangingPunct="1">
              <a:buClrTx/>
              <a:defRPr/>
            </a:pPr>
            <a:r>
              <a:rPr lang="sl-SI" b="1" dirty="0">
                <a:latin typeface="+mj-lt"/>
              </a:rPr>
              <a:t>obseg besedila</a:t>
            </a:r>
            <a:r>
              <a:rPr lang="sl-SI" dirty="0">
                <a:latin typeface="+mj-lt"/>
              </a:rPr>
              <a:t> vsebinskega dela je OŠ – 16 strani in za SŠ – 32 strani za raziskovalne naloge ter OŠ – 8 strani in 16 strani za inovacijske predloge</a:t>
            </a:r>
          </a:p>
          <a:p>
            <a:pPr eaLnBrk="1" hangingPunct="1">
              <a:buClrTx/>
              <a:defRPr/>
            </a:pPr>
            <a:r>
              <a:rPr lang="sl-SI" b="1" dirty="0">
                <a:latin typeface="+mj-lt"/>
              </a:rPr>
              <a:t>številčenje</a:t>
            </a:r>
            <a:r>
              <a:rPr lang="sl-SI" dirty="0">
                <a:latin typeface="+mj-lt"/>
              </a:rPr>
              <a:t> z arabskimi številkami, spodaj</a:t>
            </a:r>
          </a:p>
          <a:p>
            <a:pPr eaLnBrk="1" hangingPunct="1">
              <a:buClrTx/>
              <a:defRPr/>
            </a:pPr>
            <a:r>
              <a:rPr lang="sl-SI" b="1" dirty="0">
                <a:latin typeface="+mj-lt"/>
              </a:rPr>
              <a:t>obojestranski tisk</a:t>
            </a:r>
            <a:r>
              <a:rPr lang="sl-SI" dirty="0">
                <a:latin typeface="+mj-lt"/>
              </a:rPr>
              <a:t>, razen uvodnih strani</a:t>
            </a:r>
            <a:endParaRPr lang="sl-SI" b="1" dirty="0">
              <a:latin typeface="+mj-lt"/>
            </a:endParaRPr>
          </a:p>
          <a:p>
            <a:pPr eaLnBrk="1" hangingPunct="1">
              <a:buClrTx/>
              <a:defRPr/>
            </a:pPr>
            <a:r>
              <a:rPr lang="sl-SI" dirty="0">
                <a:latin typeface="+mj-lt"/>
              </a:rPr>
              <a:t>izdelek je razdeljen na poglavja - krepko in z velikimi črkami (</a:t>
            </a:r>
            <a:r>
              <a:rPr lang="sl-SI" b="1" dirty="0">
                <a:latin typeface="+mj-lt"/>
              </a:rPr>
              <a:t>1 OBLIKOVANJE PISNEGA IZDELKA</a:t>
            </a:r>
            <a:r>
              <a:rPr lang="sl-SI" dirty="0">
                <a:latin typeface="+mj-lt"/>
              </a:rPr>
              <a:t>) in podpoglavja - krepko in male črke (</a:t>
            </a:r>
            <a:r>
              <a:rPr lang="sl-SI" b="1" dirty="0">
                <a:latin typeface="+mj-lt"/>
              </a:rPr>
              <a:t>1.1 Naslovnica</a:t>
            </a:r>
            <a:r>
              <a:rPr lang="sl-SI" dirty="0">
                <a:latin typeface="+mj-lt"/>
              </a:rPr>
              <a:t>)</a:t>
            </a:r>
          </a:p>
          <a:p>
            <a:pPr eaLnBrk="1" hangingPunct="1">
              <a:buClrTx/>
              <a:defRPr/>
            </a:pPr>
            <a:r>
              <a:rPr lang="sl-SI" dirty="0">
                <a:latin typeface="+mj-lt"/>
              </a:rPr>
              <a:t>številčimo tudi </a:t>
            </a:r>
            <a:r>
              <a:rPr lang="sl-SI" b="1" dirty="0">
                <a:latin typeface="+mj-lt"/>
              </a:rPr>
              <a:t>naslove tabel, grafov </a:t>
            </a:r>
            <a:r>
              <a:rPr lang="sl-SI" dirty="0">
                <a:latin typeface="+mj-lt"/>
              </a:rPr>
              <a:t>in </a:t>
            </a:r>
            <a:r>
              <a:rPr lang="sl-SI" b="1" dirty="0">
                <a:latin typeface="+mj-lt"/>
              </a:rPr>
              <a:t>vso slikovno gradivo</a:t>
            </a:r>
            <a:r>
              <a:rPr lang="sl-SI" dirty="0">
                <a:latin typeface="+mj-lt"/>
              </a:rPr>
              <a: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37" presetClass="entr" presetSubtype="0" fill="hold"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animEffect transition="in" filter="fade">
                                      <p:cBhvr>
                                        <p:cTn id="9" dur="1000"/>
                                        <p:tgtEl>
                                          <p:spTgt spid="3">
                                            <p:txEl>
                                              <p:pRg st="0" end="0"/>
                                            </p:txEl>
                                          </p:spTgt>
                                        </p:tgtEl>
                                      </p:cBhvr>
                                    </p:animEffect>
                                    <p:anim calcmode="lin" valueType="num">
                                      <p:cBhvr>
                                        <p:cTn id="10"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1"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2"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par>
                          <p:cTn id="13" fill="hold" nodeType="afterGroup">
                            <p:stCondLst>
                              <p:cond delay="1000"/>
                            </p:stCondLst>
                            <p:childTnLst>
                              <p:par>
                                <p:cTn id="14" presetID="37" presetClass="entr" presetSubtype="0" fill="hold" nodeType="afterEffect">
                                  <p:stCondLst>
                                    <p:cond delay="1500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fade">
                                      <p:cBhvr>
                                        <p:cTn id="16" dur="1000"/>
                                        <p:tgtEl>
                                          <p:spTgt spid="3">
                                            <p:txEl>
                                              <p:pRg st="2" end="2"/>
                                            </p:txEl>
                                          </p:spTgt>
                                        </p:tgtEl>
                                      </p:cBhvr>
                                    </p:animEffect>
                                    <p:anim calcmode="lin" valueType="num">
                                      <p:cBhvr>
                                        <p:cTn id="1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8"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19"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par>
                          <p:cTn id="20" fill="hold" nodeType="afterGroup">
                            <p:stCondLst>
                              <p:cond delay="17000"/>
                            </p:stCondLst>
                            <p:childTnLst>
                              <p:par>
                                <p:cTn id="21" presetID="37" presetClass="entr" presetSubtype="0" fill="hold" nodeType="afterEffect">
                                  <p:stCondLst>
                                    <p:cond delay="1500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1000"/>
                                        <p:tgtEl>
                                          <p:spTgt spid="3">
                                            <p:txEl>
                                              <p:pRg st="3" end="3"/>
                                            </p:txEl>
                                          </p:spTgt>
                                        </p:tgtEl>
                                      </p:cBhvr>
                                    </p:animEffect>
                                    <p:anim calcmode="lin" valueType="num">
                                      <p:cBhvr>
                                        <p:cTn id="2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par>
                          <p:cTn id="27" fill="hold" nodeType="afterGroup">
                            <p:stCondLst>
                              <p:cond delay="33000"/>
                            </p:stCondLst>
                            <p:childTnLst>
                              <p:par>
                                <p:cTn id="28" presetID="37" presetClass="entr" presetSubtype="0" fill="hold" nodeType="afterEffect">
                                  <p:stCondLst>
                                    <p:cond delay="15000"/>
                                  </p:stCondLst>
                                  <p:childTnLst>
                                    <p:set>
                                      <p:cBhvr>
                                        <p:cTn id="29" dur="1" fill="hold">
                                          <p:stCondLst>
                                            <p:cond delay="0"/>
                                          </p:stCondLst>
                                        </p:cTn>
                                        <p:tgtEl>
                                          <p:spTgt spid="3">
                                            <p:txEl>
                                              <p:pRg st="1" end="1"/>
                                            </p:txEl>
                                          </p:spTgt>
                                        </p:tgtEl>
                                        <p:attrNameLst>
                                          <p:attrName>style.visibility</p:attrName>
                                        </p:attrNameLst>
                                      </p:cBhvr>
                                      <p:to>
                                        <p:strVal val="visible"/>
                                      </p:to>
                                    </p:set>
                                    <p:animEffect transition="in" filter="fade">
                                      <p:cBhvr>
                                        <p:cTn id="30" dur="1000"/>
                                        <p:tgtEl>
                                          <p:spTgt spid="3">
                                            <p:txEl>
                                              <p:pRg st="1" end="1"/>
                                            </p:txEl>
                                          </p:spTgt>
                                        </p:tgtEl>
                                      </p:cBhvr>
                                    </p:animEffect>
                                    <p:anim calcmode="lin" valueType="num">
                                      <p:cBhvr>
                                        <p:cTn id="31"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32"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33"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par>
                          <p:cTn id="34" fill="hold" nodeType="afterGroup">
                            <p:stCondLst>
                              <p:cond delay="49000"/>
                            </p:stCondLst>
                            <p:childTnLst>
                              <p:par>
                                <p:cTn id="35" presetID="37" presetClass="entr" presetSubtype="0" fill="hold" nodeType="afterEffect">
                                  <p:stCondLst>
                                    <p:cond delay="1500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1000"/>
                                        <p:tgtEl>
                                          <p:spTgt spid="3">
                                            <p:txEl>
                                              <p:pRg st="5" end="5"/>
                                            </p:txEl>
                                          </p:spTgt>
                                        </p:tgtEl>
                                      </p:cBhvr>
                                    </p:animEffect>
                                    <p:anim calcmode="lin" valueType="num">
                                      <p:cBhvr>
                                        <p:cTn id="3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9" dur="900" decel="100000" fill="hold"/>
                                        <p:tgtEl>
                                          <p:spTgt spid="3">
                                            <p:txEl>
                                              <p:pRg st="5" end="5"/>
                                            </p:txEl>
                                          </p:spTgt>
                                        </p:tgtEl>
                                        <p:attrNameLst>
                                          <p:attrName>ppt_y</p:attrName>
                                        </p:attrNameLst>
                                      </p:cBhvr>
                                      <p:tavLst>
                                        <p:tav tm="0">
                                          <p:val>
                                            <p:strVal val="#ppt_y+1"/>
                                          </p:val>
                                        </p:tav>
                                        <p:tav tm="100000">
                                          <p:val>
                                            <p:strVal val="#ppt_y-.03"/>
                                          </p:val>
                                        </p:tav>
                                      </p:tavLst>
                                    </p:anim>
                                    <p:anim calcmode="lin" valueType="num">
                                      <p:cBhvr>
                                        <p:cTn id="40" dur="100" accel="100000" fill="hold">
                                          <p:stCondLst>
                                            <p:cond delay="900"/>
                                          </p:stCondLst>
                                        </p:cTn>
                                        <p:tgtEl>
                                          <p:spTgt spid="3">
                                            <p:txEl>
                                              <p:pRg st="5" end="5"/>
                                            </p:txEl>
                                          </p:spTgt>
                                        </p:tgtEl>
                                        <p:attrNameLst>
                                          <p:attrName>ppt_y</p:attrName>
                                        </p:attrNameLst>
                                      </p:cBhvr>
                                      <p:tavLst>
                                        <p:tav tm="0">
                                          <p:val>
                                            <p:strVal val="#ppt_y-.03"/>
                                          </p:val>
                                        </p:tav>
                                        <p:tav tm="100000">
                                          <p:val>
                                            <p:strVal val="#ppt_y"/>
                                          </p:val>
                                        </p:tav>
                                      </p:tavLst>
                                    </p:anim>
                                  </p:childTnLst>
                                </p:cTn>
                              </p:par>
                            </p:childTnLst>
                          </p:cTn>
                        </p:par>
                        <p:par>
                          <p:cTn id="41" fill="hold" nodeType="afterGroup">
                            <p:stCondLst>
                              <p:cond delay="65000"/>
                            </p:stCondLst>
                            <p:childTnLst>
                              <p:par>
                                <p:cTn id="42" presetID="37" presetClass="entr" presetSubtype="0" fill="hold" nodeType="afterEffect">
                                  <p:stCondLst>
                                    <p:cond delay="15000"/>
                                  </p:stCondLst>
                                  <p:childTnLst>
                                    <p:set>
                                      <p:cBhvr>
                                        <p:cTn id="43" dur="1" fill="hold">
                                          <p:stCondLst>
                                            <p:cond delay="0"/>
                                          </p:stCondLst>
                                        </p:cTn>
                                        <p:tgtEl>
                                          <p:spTgt spid="3">
                                            <p:txEl>
                                              <p:pRg st="4" end="4"/>
                                            </p:txEl>
                                          </p:spTgt>
                                        </p:tgtEl>
                                        <p:attrNameLst>
                                          <p:attrName>style.visibility</p:attrName>
                                        </p:attrNameLst>
                                      </p:cBhvr>
                                      <p:to>
                                        <p:strVal val="visible"/>
                                      </p:to>
                                    </p:set>
                                    <p:animEffect transition="in" filter="fade">
                                      <p:cBhvr>
                                        <p:cTn id="44" dur="1000"/>
                                        <p:tgtEl>
                                          <p:spTgt spid="3">
                                            <p:txEl>
                                              <p:pRg st="4" end="4"/>
                                            </p:txEl>
                                          </p:spTgt>
                                        </p:tgtEl>
                                      </p:cBhvr>
                                    </p:animEffect>
                                    <p:anim calcmode="lin" valueType="num">
                                      <p:cBhvr>
                                        <p:cTn id="4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6"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47"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0425D9B-BCC5-4F61-BED0-6A37621D61C5}"/>
              </a:ext>
            </a:extLst>
          </p:cNvPr>
          <p:cNvSpPr>
            <a:spLocks noGrp="1" noChangeArrowheads="1"/>
          </p:cNvSpPr>
          <p:nvPr>
            <p:ph type="title"/>
          </p:nvPr>
        </p:nvSpPr>
        <p:spPr>
          <a:xfrm>
            <a:off x="457200" y="704850"/>
            <a:ext cx="8229600" cy="636588"/>
          </a:xfrm>
        </p:spPr>
        <p:txBody>
          <a:bodyPr/>
          <a:lstStyle/>
          <a:p>
            <a:pPr algn="ctr" eaLnBrk="1" hangingPunct="1"/>
            <a:r>
              <a:rPr lang="sl-SI" altLang="sl-SI" sz="3200" b="1"/>
              <a:t>OBLIKOVANJE PISNEGA IZDELKA</a:t>
            </a:r>
            <a:br>
              <a:rPr lang="sl-SI" altLang="sl-SI" sz="3200" b="1"/>
            </a:br>
            <a:endParaRPr lang="sl-SI" altLang="sl-SI" sz="3200"/>
          </a:p>
        </p:txBody>
      </p:sp>
      <p:sp>
        <p:nvSpPr>
          <p:cNvPr id="3" name="Ograda vsebine 2">
            <a:extLst>
              <a:ext uri="{FF2B5EF4-FFF2-40B4-BE49-F238E27FC236}">
                <a16:creationId xmlns:a16="http://schemas.microsoft.com/office/drawing/2014/main" id="{C281D9EB-E525-436D-B328-65508371AE5A}"/>
              </a:ext>
            </a:extLst>
          </p:cNvPr>
          <p:cNvSpPr>
            <a:spLocks noGrp="1"/>
          </p:cNvSpPr>
          <p:nvPr>
            <p:ph sz="half" idx="1"/>
          </p:nvPr>
        </p:nvSpPr>
        <p:spPr>
          <a:xfrm>
            <a:off x="293658" y="1556792"/>
            <a:ext cx="7416824" cy="792361"/>
          </a:xfrm>
        </p:spPr>
        <p:txBody>
          <a:bodyPr/>
          <a:lstStyle/>
          <a:p>
            <a:pPr marL="0" indent="0" eaLnBrk="1" hangingPunct="1">
              <a:buClrTx/>
              <a:buFont typeface="Wingdings 2" panose="05020102010507070707" pitchFamily="18" charset="2"/>
              <a:buNone/>
              <a:defRPr/>
            </a:pPr>
            <a:endParaRPr lang="sl-SI" sz="1800" dirty="0">
              <a:latin typeface="+mj-lt"/>
            </a:endParaRPr>
          </a:p>
          <a:p>
            <a:pPr marL="0" indent="0" eaLnBrk="1" hangingPunct="1">
              <a:buClrTx/>
              <a:buFont typeface="Wingdings 2" panose="05020102010507070707" pitchFamily="18" charset="2"/>
              <a:buNone/>
              <a:defRPr/>
            </a:pPr>
            <a:r>
              <a:rPr lang="sl-SI" sz="1800" dirty="0">
                <a:latin typeface="+mj-lt"/>
              </a:rPr>
              <a:t>Graf 1: Prikaz prijavljenih RN/IP 2008-2022 po letih in številu oddanih </a:t>
            </a:r>
            <a:r>
              <a:rPr lang="sl-SI" sz="1800" dirty="0" err="1">
                <a:latin typeface="+mj-lt"/>
              </a:rPr>
              <a:t>RN</a:t>
            </a:r>
            <a:r>
              <a:rPr lang="sl-SI" sz="1800" dirty="0">
                <a:latin typeface="+mj-lt"/>
              </a:rPr>
              <a:t>/IP</a:t>
            </a:r>
            <a:endParaRPr lang="sl-SI" b="1" dirty="0"/>
          </a:p>
          <a:p>
            <a:pPr eaLnBrk="1" hangingPunct="1">
              <a:buClrTx/>
              <a:defRPr/>
            </a:pPr>
            <a:endParaRPr lang="sl-SI" b="1" dirty="0"/>
          </a:p>
          <a:p>
            <a:pPr marL="0" indent="0" eaLnBrk="1" hangingPunct="1">
              <a:buClrTx/>
              <a:buNone/>
              <a:defRPr/>
            </a:pPr>
            <a:endParaRPr lang="sl-SI" b="1" dirty="0"/>
          </a:p>
          <a:p>
            <a:pPr eaLnBrk="1" hangingPunct="1">
              <a:buClrTx/>
              <a:defRPr/>
            </a:pPr>
            <a:endParaRPr lang="sl-SI" b="1" dirty="0"/>
          </a:p>
          <a:p>
            <a:pPr marL="0" indent="0" eaLnBrk="1" hangingPunct="1">
              <a:buFont typeface="Wingdings 2" panose="05020102010507070707" pitchFamily="18" charset="2"/>
              <a:buNone/>
              <a:defRPr/>
            </a:pPr>
            <a:endParaRPr lang="sl-SI" dirty="0"/>
          </a:p>
        </p:txBody>
      </p:sp>
      <p:sp>
        <p:nvSpPr>
          <p:cNvPr id="9" name="Ograda vsebine 2">
            <a:extLst>
              <a:ext uri="{FF2B5EF4-FFF2-40B4-BE49-F238E27FC236}">
                <a16:creationId xmlns:a16="http://schemas.microsoft.com/office/drawing/2014/main" id="{59EF9A29-9918-415E-B090-5070F4010103}"/>
              </a:ext>
            </a:extLst>
          </p:cNvPr>
          <p:cNvSpPr txBox="1">
            <a:spLocks/>
          </p:cNvSpPr>
          <p:nvPr/>
        </p:nvSpPr>
        <p:spPr bwMode="auto">
          <a:xfrm>
            <a:off x="1287725" y="1341438"/>
            <a:ext cx="7416824" cy="957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73050" indent="-273050" algn="l" rtl="0" eaLnBrk="0" fontAlgn="base" hangingPunct="0">
              <a:spcBef>
                <a:spcPct val="20000"/>
              </a:spcBef>
              <a:spcAft>
                <a:spcPct val="0"/>
              </a:spcAft>
              <a:buClr>
                <a:srgbClr val="FEB80A"/>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anose="05020102010507070707" pitchFamily="18" charset="2"/>
              <a:buChar char=""/>
              <a:defRPr sz="20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FEB80A"/>
              </a:buClr>
              <a:buSzPct val="65000"/>
              <a:buFont typeface="Wingdings 2" panose="05020102010507070707" pitchFamily="18" charset="2"/>
              <a:buChar char=""/>
              <a:defRPr sz="18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00ADDC"/>
              </a:buClr>
              <a:buSzPct val="65000"/>
              <a:buFont typeface="Wingdings 2" panose="05020102010507070707" pitchFamily="18" charset="2"/>
              <a:buChar char=""/>
              <a:defRPr sz="18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eaLnBrk="1" hangingPunct="1">
              <a:buClrTx/>
              <a:defRPr/>
            </a:pPr>
            <a:r>
              <a:rPr lang="sl-SI" dirty="0">
                <a:latin typeface="+mj-lt"/>
              </a:rPr>
              <a:t>številčimo </a:t>
            </a:r>
            <a:r>
              <a:rPr lang="sl-SI" b="1" dirty="0">
                <a:latin typeface="+mj-lt"/>
              </a:rPr>
              <a:t>naslove tabel, grafov </a:t>
            </a:r>
            <a:r>
              <a:rPr lang="sl-SI" dirty="0">
                <a:latin typeface="+mj-lt"/>
              </a:rPr>
              <a:t>(nad tabelo, graf) </a:t>
            </a:r>
          </a:p>
          <a:p>
            <a:pPr marL="0" indent="0" eaLnBrk="1" hangingPunct="1">
              <a:buClrTx/>
              <a:buFont typeface="Wingdings 2" panose="05020102010507070707" pitchFamily="18" charset="2"/>
              <a:buNone/>
              <a:defRPr/>
            </a:pPr>
            <a:endParaRPr lang="sl-SI" sz="1800" dirty="0">
              <a:latin typeface="+mj-lt"/>
            </a:endParaRPr>
          </a:p>
          <a:p>
            <a:pPr marL="0" indent="0" eaLnBrk="1" hangingPunct="1">
              <a:buClrTx/>
              <a:buFont typeface="Wingdings 2" panose="05020102010507070707" pitchFamily="18" charset="2"/>
              <a:buNone/>
              <a:defRPr/>
            </a:pPr>
            <a:endParaRPr lang="sl-SI" sz="1800" dirty="0">
              <a:latin typeface="+mj-lt"/>
            </a:endParaRPr>
          </a:p>
          <a:p>
            <a:pPr marL="0" indent="0" eaLnBrk="1" hangingPunct="1">
              <a:buClrTx/>
              <a:buNone/>
              <a:defRPr/>
            </a:pPr>
            <a:endParaRPr lang="sl-SI" b="1" dirty="0"/>
          </a:p>
          <a:p>
            <a:pPr marL="0" indent="0" eaLnBrk="1" hangingPunct="1">
              <a:buClrTx/>
              <a:buNone/>
              <a:defRPr/>
            </a:pPr>
            <a:endParaRPr lang="sl-SI" b="1" dirty="0"/>
          </a:p>
          <a:p>
            <a:pPr marL="0" indent="0" eaLnBrk="1" hangingPunct="1">
              <a:buClrTx/>
              <a:buNone/>
              <a:defRPr/>
            </a:pPr>
            <a:endParaRPr lang="sl-SI" b="1" dirty="0"/>
          </a:p>
          <a:p>
            <a:pPr marL="0" indent="0" eaLnBrk="1" hangingPunct="1">
              <a:buFont typeface="Wingdings 2" panose="05020102010507070707" pitchFamily="18" charset="2"/>
              <a:buNone/>
              <a:defRPr/>
            </a:pPr>
            <a:endParaRPr lang="sl-SI" dirty="0"/>
          </a:p>
        </p:txBody>
      </p:sp>
      <p:sp>
        <p:nvSpPr>
          <p:cNvPr id="11" name="Ograda vsebine 2">
            <a:extLst>
              <a:ext uri="{FF2B5EF4-FFF2-40B4-BE49-F238E27FC236}">
                <a16:creationId xmlns:a16="http://schemas.microsoft.com/office/drawing/2014/main" id="{7BB5CC58-A212-4EBB-BC54-60FA67A08CFF}"/>
              </a:ext>
            </a:extLst>
          </p:cNvPr>
          <p:cNvSpPr txBox="1">
            <a:spLocks/>
          </p:cNvSpPr>
          <p:nvPr/>
        </p:nvSpPr>
        <p:spPr bwMode="auto">
          <a:xfrm>
            <a:off x="293658" y="3550249"/>
            <a:ext cx="8958862" cy="9570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73050" indent="-273050" algn="l" rtl="0" eaLnBrk="0" fontAlgn="base" hangingPunct="0">
              <a:spcBef>
                <a:spcPct val="20000"/>
              </a:spcBef>
              <a:spcAft>
                <a:spcPct val="0"/>
              </a:spcAft>
              <a:buClr>
                <a:srgbClr val="FEB80A"/>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anose="05020102010507070707" pitchFamily="18" charset="2"/>
              <a:buChar char=""/>
              <a:defRPr sz="20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FEB80A"/>
              </a:buClr>
              <a:buSzPct val="65000"/>
              <a:buFont typeface="Wingdings 2" panose="05020102010507070707" pitchFamily="18" charset="2"/>
              <a:buChar char=""/>
              <a:defRPr sz="18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00ADDC"/>
              </a:buClr>
              <a:buSzPct val="65000"/>
              <a:buFont typeface="Wingdings 2" panose="05020102010507070707" pitchFamily="18" charset="2"/>
              <a:buChar char=""/>
              <a:defRPr sz="18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0" indent="0" eaLnBrk="1" hangingPunct="1">
              <a:buClrTx/>
              <a:buFont typeface="Wingdings 2" panose="05020102010507070707" pitchFamily="18" charset="2"/>
              <a:buNone/>
              <a:defRPr/>
            </a:pPr>
            <a:endParaRPr lang="sl-SI" sz="1800" dirty="0">
              <a:latin typeface="+mj-lt"/>
            </a:endParaRPr>
          </a:p>
          <a:p>
            <a:pPr marL="0" indent="0" eaLnBrk="1" hangingPunct="1">
              <a:buClrTx/>
              <a:buNone/>
              <a:defRPr/>
            </a:pPr>
            <a:r>
              <a:rPr lang="sl-SI" sz="1800" dirty="0">
                <a:latin typeface="+mj-lt"/>
              </a:rPr>
              <a:t>Tabela 1: Število raziskovalcev glede na sektor zaposlitve, poklic in spol, Slovenija, 2020 (</a:t>
            </a:r>
            <a:r>
              <a:rPr lang="sl-SI" sz="1800" dirty="0" err="1">
                <a:latin typeface="+mj-lt"/>
              </a:rPr>
              <a:t>SURS</a:t>
            </a:r>
            <a:r>
              <a:rPr lang="sl-SI" sz="1800" dirty="0">
                <a:latin typeface="+mj-lt"/>
              </a:rPr>
              <a:t>)</a:t>
            </a:r>
            <a:endParaRPr lang="sl-SI" b="1" dirty="0"/>
          </a:p>
          <a:p>
            <a:pPr eaLnBrk="1" hangingPunct="1">
              <a:buClrTx/>
              <a:defRPr/>
            </a:pPr>
            <a:endParaRPr lang="sl-SI" b="1" dirty="0"/>
          </a:p>
          <a:p>
            <a:pPr marL="0" indent="0" eaLnBrk="1" hangingPunct="1">
              <a:buClrTx/>
              <a:buFont typeface="Wingdings 2" panose="05020102010507070707" pitchFamily="18" charset="2"/>
              <a:buNone/>
              <a:defRPr/>
            </a:pPr>
            <a:endParaRPr lang="sl-SI" b="1" dirty="0"/>
          </a:p>
          <a:p>
            <a:pPr marL="0" indent="0" eaLnBrk="1" hangingPunct="1">
              <a:buClrTx/>
              <a:buNone/>
              <a:defRPr/>
            </a:pPr>
            <a:endParaRPr lang="sl-SI" b="1" dirty="0"/>
          </a:p>
          <a:p>
            <a:pPr marL="0" indent="0" eaLnBrk="1" hangingPunct="1">
              <a:buFont typeface="Wingdings 2" panose="05020102010507070707" pitchFamily="18" charset="2"/>
              <a:buNone/>
              <a:defRPr/>
            </a:pPr>
            <a:endParaRPr lang="sl-SI" dirty="0"/>
          </a:p>
        </p:txBody>
      </p:sp>
      <p:pic>
        <p:nvPicPr>
          <p:cNvPr id="12" name="Slika 11">
            <a:extLst>
              <a:ext uri="{FF2B5EF4-FFF2-40B4-BE49-F238E27FC236}">
                <a16:creationId xmlns:a16="http://schemas.microsoft.com/office/drawing/2014/main" id="{D2BCE27D-C57A-4E90-AC88-C8053C7F366F}"/>
              </a:ext>
            </a:extLst>
          </p:cNvPr>
          <p:cNvPicPr>
            <a:picLocks noChangeAspect="1"/>
          </p:cNvPicPr>
          <p:nvPr/>
        </p:nvPicPr>
        <p:blipFill>
          <a:blip r:embed="rId2"/>
          <a:stretch>
            <a:fillRect/>
          </a:stretch>
        </p:blipFill>
        <p:spPr>
          <a:xfrm>
            <a:off x="325212" y="4267659"/>
            <a:ext cx="4958222" cy="1278182"/>
          </a:xfrm>
          <a:prstGeom prst="rect">
            <a:avLst/>
          </a:prstGeom>
        </p:spPr>
      </p:pic>
      <p:sp>
        <p:nvSpPr>
          <p:cNvPr id="13" name="Ograda vsebine 2">
            <a:extLst>
              <a:ext uri="{FF2B5EF4-FFF2-40B4-BE49-F238E27FC236}">
                <a16:creationId xmlns:a16="http://schemas.microsoft.com/office/drawing/2014/main" id="{11849A48-6346-4F91-BE0B-6922D518A76D}"/>
              </a:ext>
            </a:extLst>
          </p:cNvPr>
          <p:cNvSpPr txBox="1">
            <a:spLocks/>
          </p:cNvSpPr>
          <p:nvPr/>
        </p:nvSpPr>
        <p:spPr bwMode="auto">
          <a:xfrm>
            <a:off x="293658" y="5471026"/>
            <a:ext cx="8850342" cy="7923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73050" indent="-273050" algn="l" rtl="0" eaLnBrk="0" fontAlgn="base" hangingPunct="0">
              <a:spcBef>
                <a:spcPct val="20000"/>
              </a:spcBef>
              <a:spcAft>
                <a:spcPct val="0"/>
              </a:spcAft>
              <a:buClr>
                <a:srgbClr val="FEB80A"/>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anose="05020102010507070707" pitchFamily="18" charset="2"/>
              <a:buChar char=""/>
              <a:defRPr sz="20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FEB80A"/>
              </a:buClr>
              <a:buSzPct val="65000"/>
              <a:buFont typeface="Wingdings 2" panose="05020102010507070707" pitchFamily="18" charset="2"/>
              <a:buChar char=""/>
              <a:defRPr sz="18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00ADDC"/>
              </a:buClr>
              <a:buSzPct val="65000"/>
              <a:buFont typeface="Wingdings 2" panose="05020102010507070707" pitchFamily="18" charset="2"/>
              <a:buChar char=""/>
              <a:defRPr sz="18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0" indent="0" eaLnBrk="1" hangingPunct="1">
              <a:buClrTx/>
              <a:buFont typeface="Wingdings 2" panose="05020102010507070707" pitchFamily="18" charset="2"/>
              <a:buNone/>
              <a:defRPr/>
            </a:pPr>
            <a:endParaRPr lang="sl-SI" sz="1800" dirty="0">
              <a:latin typeface="+mj-lt"/>
            </a:endParaRPr>
          </a:p>
          <a:p>
            <a:pPr marL="0" indent="0" eaLnBrk="1" hangingPunct="1">
              <a:buClrTx/>
              <a:buFont typeface="Wingdings 2" panose="05020102010507070707" pitchFamily="18" charset="2"/>
              <a:buNone/>
              <a:defRPr/>
            </a:pPr>
            <a:r>
              <a:rPr lang="sl-SI" sz="1800" dirty="0">
                <a:latin typeface="+mj-lt"/>
              </a:rPr>
              <a:t>Viri tabel/grafov:</a:t>
            </a:r>
          </a:p>
          <a:p>
            <a:pPr marL="0" indent="0" eaLnBrk="1" hangingPunct="1">
              <a:buClrTx/>
              <a:buNone/>
              <a:defRPr/>
            </a:pPr>
            <a:r>
              <a:rPr lang="sl-SI" sz="1800" dirty="0">
                <a:latin typeface="+mj-lt"/>
              </a:rPr>
              <a:t>Tabela 1: Število raziskovalcev glede na sektor zaposlitve, poklic in spol, Slovenija, 2020, dostopno na </a:t>
            </a:r>
            <a:r>
              <a:rPr lang="sl-SI" sz="1800" dirty="0">
                <a:latin typeface="+mj-lt"/>
                <a:hlinkClick r:id="rId3"/>
              </a:rPr>
              <a:t>https://www.stat.si/StatWeb/News/Index/10184</a:t>
            </a:r>
            <a:r>
              <a:rPr lang="sl-SI" sz="1800" dirty="0">
                <a:latin typeface="+mj-lt"/>
              </a:rPr>
              <a:t>, 10. 10. 2022</a:t>
            </a:r>
            <a:endParaRPr lang="sl-SI" b="1" dirty="0"/>
          </a:p>
          <a:p>
            <a:pPr eaLnBrk="1" hangingPunct="1">
              <a:buClrTx/>
              <a:defRPr/>
            </a:pPr>
            <a:endParaRPr lang="sl-SI" b="1" dirty="0"/>
          </a:p>
          <a:p>
            <a:pPr marL="0" indent="0" eaLnBrk="1" hangingPunct="1">
              <a:buClrTx/>
              <a:buFont typeface="Wingdings 2" panose="05020102010507070707" pitchFamily="18" charset="2"/>
              <a:buNone/>
              <a:defRPr/>
            </a:pPr>
            <a:endParaRPr lang="sl-SI" b="1" dirty="0"/>
          </a:p>
          <a:p>
            <a:pPr eaLnBrk="1" hangingPunct="1">
              <a:buClrTx/>
              <a:defRPr/>
            </a:pPr>
            <a:endParaRPr lang="sl-SI" b="1" dirty="0"/>
          </a:p>
          <a:p>
            <a:pPr marL="0" indent="0" eaLnBrk="1" hangingPunct="1">
              <a:buFont typeface="Wingdings 2" panose="05020102010507070707" pitchFamily="18" charset="2"/>
              <a:buNone/>
              <a:defRPr/>
            </a:pPr>
            <a:endParaRPr lang="sl-SI" dirty="0"/>
          </a:p>
        </p:txBody>
      </p:sp>
      <p:graphicFrame>
        <p:nvGraphicFramePr>
          <p:cNvPr id="10" name="Grafikon 9">
            <a:extLst>
              <a:ext uri="{FF2B5EF4-FFF2-40B4-BE49-F238E27FC236}">
                <a16:creationId xmlns:a16="http://schemas.microsoft.com/office/drawing/2014/main" id="{00000000-0008-0000-0000-000004000000}"/>
              </a:ext>
            </a:extLst>
          </p:cNvPr>
          <p:cNvGraphicFramePr>
            <a:graphicFrameLocks/>
          </p:cNvGraphicFramePr>
          <p:nvPr>
            <p:extLst>
              <p:ext uri="{D42A27DB-BD31-4B8C-83A1-F6EECF244321}">
                <p14:modId xmlns:p14="http://schemas.microsoft.com/office/powerpoint/2010/main" val="3844321698"/>
              </p:ext>
            </p:extLst>
          </p:nvPr>
        </p:nvGraphicFramePr>
        <p:xfrm>
          <a:off x="325212" y="2220027"/>
          <a:ext cx="4958222" cy="1497005"/>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0"/>
                            </p:stCondLst>
                            <p:childTnLst>
                              <p:par>
                                <p:cTn id="8" presetID="2" presetClass="entr" presetSubtype="4" fill="hold" nodeType="afterEffect">
                                  <p:stCondLst>
                                    <p:cond delay="0"/>
                                  </p:stCondLst>
                                  <p:childTnLst>
                                    <p:set>
                                      <p:cBhvr>
                                        <p:cTn id="9" dur="1" fill="hold">
                                          <p:stCondLst>
                                            <p:cond delay="0"/>
                                          </p:stCondLst>
                                        </p:cTn>
                                        <p:tgtEl>
                                          <p:spTgt spid="9">
                                            <p:txEl>
                                              <p:pRg st="0" end="0"/>
                                            </p:txEl>
                                          </p:spTgt>
                                        </p:tgtEl>
                                        <p:attrNameLst>
                                          <p:attrName>style.visibility</p:attrName>
                                        </p:attrNameLst>
                                      </p:cBhvr>
                                      <p:to>
                                        <p:strVal val="visible"/>
                                      </p:to>
                                    </p:set>
                                    <p:anim calcmode="lin" valueType="num">
                                      <p:cBhvr additive="base">
                                        <p:cTn id="10"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11" dur="500" fill="hold"/>
                                        <p:tgtEl>
                                          <p:spTgt spid="9">
                                            <p:txEl>
                                              <p:pRg st="0" end="0"/>
                                            </p:txEl>
                                          </p:spTgt>
                                        </p:tgtEl>
                                        <p:attrNameLst>
                                          <p:attrName>ppt_y</p:attrName>
                                        </p:attrNameLst>
                                      </p:cBhvr>
                                      <p:tavLst>
                                        <p:tav tm="0">
                                          <p:val>
                                            <p:strVal val="1+#ppt_h/2"/>
                                          </p:val>
                                        </p:tav>
                                        <p:tav tm="100000">
                                          <p:val>
                                            <p:strVal val="#ppt_y"/>
                                          </p:val>
                                        </p:tav>
                                      </p:tavLst>
                                    </p:anim>
                                  </p:childTnLst>
                                </p:cTn>
                              </p:par>
                              <p:par>
                                <p:cTn id="12" presetID="2" presetClass="entr" presetSubtype="4" fill="hold" nodeType="with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additive="base">
                                        <p:cTn id="14"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11">
                                            <p:txEl>
                                              <p:pRg st="1" end="1"/>
                                            </p:txEl>
                                          </p:spTgt>
                                        </p:tgtEl>
                                        <p:attrNameLst>
                                          <p:attrName>style.visibility</p:attrName>
                                        </p:attrNameLst>
                                      </p:cBhvr>
                                      <p:to>
                                        <p:strVal val="visible"/>
                                      </p:to>
                                    </p:set>
                                    <p:anim calcmode="lin" valueType="num">
                                      <p:cBhvr additive="base">
                                        <p:cTn id="20"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11">
                                            <p:txEl>
                                              <p:pRg st="1" end="1"/>
                                            </p:txEl>
                                          </p:spTgt>
                                        </p:tgtEl>
                                        <p:attrNameLst>
                                          <p:attrName>ppt_y</p:attrName>
                                        </p:attrNameLst>
                                      </p:cBhvr>
                                      <p:tavLst>
                                        <p:tav tm="0">
                                          <p:val>
                                            <p:strVal val="1+#ppt_h/2"/>
                                          </p:val>
                                        </p:tav>
                                        <p:tav tm="100000">
                                          <p:val>
                                            <p:strVal val="#ppt_y"/>
                                          </p:val>
                                        </p:tav>
                                      </p:tavLst>
                                    </p:anim>
                                  </p:childTnLst>
                                </p:cTn>
                              </p:par>
                              <p:par>
                                <p:cTn id="22" presetID="1" presetClass="entr" presetSubtype="0" fill="hold" nodeType="withEffect">
                                  <p:stCondLst>
                                    <p:cond delay="0"/>
                                  </p:stCondLst>
                                  <p:childTnLst>
                                    <p:set>
                                      <p:cBhvr>
                                        <p:cTn id="23" dur="1" fill="hold">
                                          <p:stCondLst>
                                            <p:cond delay="0"/>
                                          </p:stCondLst>
                                        </p:cTn>
                                        <p:tgtEl>
                                          <p:spTgt spid="12"/>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nodeType="clickEffect">
                                  <p:stCondLst>
                                    <p:cond delay="0"/>
                                  </p:stCondLst>
                                  <p:childTnLst>
                                    <p:set>
                                      <p:cBhvr>
                                        <p:cTn id="27" dur="1" fill="hold">
                                          <p:stCondLst>
                                            <p:cond delay="0"/>
                                          </p:stCondLst>
                                        </p:cTn>
                                        <p:tgtEl>
                                          <p:spTgt spid="13">
                                            <p:txEl>
                                              <p:pRg st="1" end="1"/>
                                            </p:txEl>
                                          </p:spTgt>
                                        </p:tgtEl>
                                        <p:attrNameLst>
                                          <p:attrName>style.visibility</p:attrName>
                                        </p:attrNameLst>
                                      </p:cBhvr>
                                      <p:to>
                                        <p:strVal val="visible"/>
                                      </p:to>
                                    </p:set>
                                    <p:anim calcmode="lin" valueType="num">
                                      <p:cBhvr additive="base">
                                        <p:cTn id="28" dur="500" fill="hold"/>
                                        <p:tgtEl>
                                          <p:spTgt spid="13">
                                            <p:txEl>
                                              <p:pRg st="1" end="1"/>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13">
                                            <p:txEl>
                                              <p:pRg st="1" end="1"/>
                                            </p:txEl>
                                          </p:spTgt>
                                        </p:tgtEl>
                                        <p:attrNameLst>
                                          <p:attrName>ppt_y</p:attrName>
                                        </p:attrNameLst>
                                      </p:cBhvr>
                                      <p:tavLst>
                                        <p:tav tm="0">
                                          <p:val>
                                            <p:strVal val="1+#ppt_h/2"/>
                                          </p:val>
                                        </p:tav>
                                        <p:tav tm="100000">
                                          <p:val>
                                            <p:strVal val="#ppt_y"/>
                                          </p:val>
                                        </p:tav>
                                      </p:tavLst>
                                    </p:anim>
                                  </p:childTnLst>
                                </p:cTn>
                              </p:par>
                              <p:par>
                                <p:cTn id="30" presetID="2" presetClass="entr" presetSubtype="4" fill="hold" nodeType="withEffect">
                                  <p:stCondLst>
                                    <p:cond delay="0"/>
                                  </p:stCondLst>
                                  <p:childTnLst>
                                    <p:set>
                                      <p:cBhvr>
                                        <p:cTn id="31" dur="1" fill="hold">
                                          <p:stCondLst>
                                            <p:cond delay="0"/>
                                          </p:stCondLst>
                                        </p:cTn>
                                        <p:tgtEl>
                                          <p:spTgt spid="13">
                                            <p:txEl>
                                              <p:pRg st="2" end="2"/>
                                            </p:txEl>
                                          </p:spTgt>
                                        </p:tgtEl>
                                        <p:attrNameLst>
                                          <p:attrName>style.visibility</p:attrName>
                                        </p:attrNameLst>
                                      </p:cBhvr>
                                      <p:to>
                                        <p:strVal val="visible"/>
                                      </p:to>
                                    </p:set>
                                    <p:anim calcmode="lin" valueType="num">
                                      <p:cBhvr additive="base">
                                        <p:cTn id="32" dur="500" fill="hold"/>
                                        <p:tgtEl>
                                          <p:spTgt spid="13">
                                            <p:txEl>
                                              <p:pRg st="2" end="2"/>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1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8D26080-E309-43F4-85BE-C3353526BB3F}"/>
              </a:ext>
            </a:extLst>
          </p:cNvPr>
          <p:cNvSpPr>
            <a:spLocks noGrp="1" noChangeArrowheads="1"/>
          </p:cNvSpPr>
          <p:nvPr>
            <p:ph type="title"/>
          </p:nvPr>
        </p:nvSpPr>
        <p:spPr>
          <a:xfrm>
            <a:off x="457200" y="704850"/>
            <a:ext cx="8229600" cy="636588"/>
          </a:xfrm>
        </p:spPr>
        <p:txBody>
          <a:bodyPr/>
          <a:lstStyle/>
          <a:p>
            <a:pPr algn="ctr" eaLnBrk="1" hangingPunct="1"/>
            <a:r>
              <a:rPr lang="sl-SI" altLang="sl-SI" sz="3200" b="1" dirty="0"/>
              <a:t>OBLIKOVANJE PISNEGA IZDELKA</a:t>
            </a:r>
            <a:br>
              <a:rPr lang="sl-SI" altLang="sl-SI" sz="3200" b="1" dirty="0"/>
            </a:br>
            <a:endParaRPr lang="sl-SI" altLang="sl-SI" sz="3200" dirty="0"/>
          </a:p>
        </p:txBody>
      </p:sp>
      <p:sp>
        <p:nvSpPr>
          <p:cNvPr id="4" name="Ograda vsebine 3">
            <a:extLst>
              <a:ext uri="{FF2B5EF4-FFF2-40B4-BE49-F238E27FC236}">
                <a16:creationId xmlns:a16="http://schemas.microsoft.com/office/drawing/2014/main" id="{49DE7899-DEE9-46E8-B753-CB2F0B066231}"/>
              </a:ext>
            </a:extLst>
          </p:cNvPr>
          <p:cNvSpPr>
            <a:spLocks noGrp="1"/>
          </p:cNvSpPr>
          <p:nvPr>
            <p:ph sz="half" idx="2"/>
          </p:nvPr>
        </p:nvSpPr>
        <p:spPr>
          <a:xfrm>
            <a:off x="755650" y="1196752"/>
            <a:ext cx="8208963" cy="4797425"/>
          </a:xfrm>
        </p:spPr>
        <p:txBody>
          <a:bodyPr/>
          <a:lstStyle/>
          <a:p>
            <a:pPr eaLnBrk="1" hangingPunct="1">
              <a:buClrTx/>
              <a:defRPr/>
            </a:pPr>
            <a:r>
              <a:rPr lang="sl-SI" b="1" dirty="0">
                <a:latin typeface="+mj-lt"/>
              </a:rPr>
              <a:t>vso slikovno gradivo </a:t>
            </a:r>
            <a:r>
              <a:rPr lang="sl-SI" dirty="0">
                <a:latin typeface="+mj-lt"/>
              </a:rPr>
              <a:t>(pod sliko). </a:t>
            </a:r>
          </a:p>
          <a:p>
            <a:pPr eaLnBrk="1" hangingPunct="1">
              <a:buClrTx/>
              <a:buFont typeface="Wingdings 2" panose="05020102010507070707" pitchFamily="18" charset="2"/>
              <a:buNone/>
              <a:defRPr/>
            </a:pPr>
            <a:endParaRPr lang="sl-SI" sz="4000" dirty="0">
              <a:latin typeface="+mj-lt"/>
            </a:endParaRPr>
          </a:p>
          <a:p>
            <a:pPr eaLnBrk="1" hangingPunct="1">
              <a:buClrTx/>
              <a:buFont typeface="Wingdings 2" panose="05020102010507070707" pitchFamily="18" charset="2"/>
              <a:buNone/>
              <a:defRPr/>
            </a:pPr>
            <a:endParaRPr lang="sl-SI" sz="4000" dirty="0">
              <a:latin typeface="+mj-lt"/>
            </a:endParaRPr>
          </a:p>
          <a:p>
            <a:pPr eaLnBrk="1" hangingPunct="1">
              <a:buClrTx/>
              <a:buFont typeface="Wingdings 2" panose="05020102010507070707" pitchFamily="18" charset="2"/>
              <a:buNone/>
              <a:defRPr/>
            </a:pPr>
            <a:endParaRPr lang="sl-SI" sz="4000" dirty="0">
              <a:latin typeface="+mj-lt"/>
            </a:endParaRPr>
          </a:p>
          <a:p>
            <a:pPr eaLnBrk="1" hangingPunct="1">
              <a:buClrTx/>
              <a:buFont typeface="Wingdings 2" panose="05020102010507070707" pitchFamily="18" charset="2"/>
              <a:buNone/>
              <a:defRPr/>
            </a:pPr>
            <a:r>
              <a:rPr lang="sl-SI" sz="2800" dirty="0">
                <a:latin typeface="+mj-lt"/>
              </a:rPr>
              <a:t>	</a:t>
            </a:r>
            <a:r>
              <a:rPr lang="sl-SI" sz="1800" dirty="0">
                <a:latin typeface="+mj-lt"/>
              </a:rPr>
              <a:t> </a:t>
            </a:r>
            <a:r>
              <a:rPr lang="sl-SI" sz="1600" dirty="0">
                <a:latin typeface="+mj-lt"/>
              </a:rPr>
              <a:t>Slika 1: Izdelki na zagovoru (lasten vir)</a:t>
            </a:r>
            <a:r>
              <a:rPr lang="sl-SI" sz="1600" dirty="0"/>
              <a:t>             </a:t>
            </a:r>
            <a:r>
              <a:rPr lang="sl-SI" sz="1600" dirty="0">
                <a:latin typeface="+mj-lt"/>
              </a:rPr>
              <a:t>Slika 2: Zaključna prireditev 2019 (Igor Napast)</a:t>
            </a:r>
          </a:p>
          <a:p>
            <a:pPr eaLnBrk="1" hangingPunct="1">
              <a:buClrTx/>
              <a:buFont typeface="Wingdings 2" panose="05020102010507070707" pitchFamily="18" charset="2"/>
              <a:buNone/>
              <a:defRPr/>
            </a:pPr>
            <a:endParaRPr lang="sl-SI" sz="1600" dirty="0">
              <a:latin typeface="+mj-lt"/>
            </a:endParaRPr>
          </a:p>
          <a:p>
            <a:pPr eaLnBrk="1" hangingPunct="1">
              <a:buClrTx/>
              <a:buFont typeface="Wingdings 2" panose="05020102010507070707" pitchFamily="18" charset="2"/>
              <a:buNone/>
              <a:defRPr/>
            </a:pPr>
            <a:r>
              <a:rPr lang="sl-SI" sz="1600" dirty="0">
                <a:latin typeface="+mj-lt"/>
              </a:rPr>
              <a:t>Viri slik:</a:t>
            </a:r>
          </a:p>
          <a:p>
            <a:pPr eaLnBrk="1" hangingPunct="1">
              <a:buClrTx/>
              <a:buFont typeface="Wingdings 2" panose="05020102010507070707" pitchFamily="18" charset="2"/>
              <a:buNone/>
              <a:defRPr/>
            </a:pPr>
            <a:r>
              <a:rPr lang="sl-SI" sz="1800" dirty="0">
                <a:latin typeface="+mj-lt"/>
              </a:rPr>
              <a:t>Slika 1: Izdelki na zagovoru (osebni arhiv avtorja)</a:t>
            </a:r>
          </a:p>
          <a:p>
            <a:pPr marL="0" indent="0" eaLnBrk="1" hangingPunct="1">
              <a:buFont typeface="Wingdings 2" panose="05020102010507070707" pitchFamily="18" charset="2"/>
              <a:buNone/>
              <a:defRPr/>
            </a:pPr>
            <a:r>
              <a:rPr lang="sl-SI" sz="1800" dirty="0">
                <a:latin typeface="+mj-lt"/>
              </a:rPr>
              <a:t>Slika 2: Zaključna prireditev 2019 (Igor Napast, dostopno na </a:t>
            </a:r>
            <a:r>
              <a:rPr lang="sl-SI" sz="1800" dirty="0">
                <a:latin typeface="+mj-lt"/>
                <a:hlinkClick r:id="rId2"/>
              </a:rPr>
              <a:t>https://www.vecer.com/mladi-za-napredek-maribora-resitev-za-promet-nasel-pod-zemljo-6686538?mView=1&amp;tmpl=component</a:t>
            </a:r>
            <a:r>
              <a:rPr lang="sl-SI" sz="1800" dirty="0">
                <a:latin typeface="+mj-lt"/>
              </a:rPr>
              <a:t>, 1. 10. 2019)</a:t>
            </a:r>
          </a:p>
          <a:p>
            <a:pPr eaLnBrk="1" hangingPunct="1">
              <a:defRPr/>
            </a:pPr>
            <a:endParaRPr lang="sl-SI" dirty="0">
              <a:latin typeface="+mj-lt"/>
            </a:endParaRPr>
          </a:p>
          <a:p>
            <a:pPr eaLnBrk="1" hangingPunct="1">
              <a:defRPr/>
            </a:pPr>
            <a:endParaRPr lang="sl-SI" dirty="0">
              <a:latin typeface="+mj-lt"/>
            </a:endParaRPr>
          </a:p>
        </p:txBody>
      </p:sp>
      <p:pic>
        <p:nvPicPr>
          <p:cNvPr id="35844" name="Slika 6">
            <a:extLst>
              <a:ext uri="{FF2B5EF4-FFF2-40B4-BE49-F238E27FC236}">
                <a16:creationId xmlns:a16="http://schemas.microsoft.com/office/drawing/2014/main" id="{2311A68A-BD62-4A51-ACB9-0BDF38B8C14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87450" y="1988914"/>
            <a:ext cx="2952750" cy="197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45" name="Picture 12" descr="https://static.vecer.com/images/slike/2019/04/03/6054563.jpg">
            <a:extLst>
              <a:ext uri="{FF2B5EF4-FFF2-40B4-BE49-F238E27FC236}">
                <a16:creationId xmlns:a16="http://schemas.microsoft.com/office/drawing/2014/main" id="{F0292F49-D956-425E-831E-875C2673DD4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32363" y="1985739"/>
            <a:ext cx="3584575"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99066" name="Group 58">
            <a:extLst>
              <a:ext uri="{FF2B5EF4-FFF2-40B4-BE49-F238E27FC236}">
                <a16:creationId xmlns:a16="http://schemas.microsoft.com/office/drawing/2014/main" id="{410D2E92-517D-4A0D-990E-DE4EC90EC43F}"/>
              </a:ext>
            </a:extLst>
          </p:cNvPr>
          <p:cNvGraphicFramePr>
            <a:graphicFrameLocks noGrp="1"/>
          </p:cNvGraphicFramePr>
          <p:nvPr>
            <p:ph sz="half" idx="1"/>
            <p:extLst>
              <p:ext uri="{D42A27DB-BD31-4B8C-83A1-F6EECF244321}">
                <p14:modId xmlns:p14="http://schemas.microsoft.com/office/powerpoint/2010/main" val="1772240683"/>
              </p:ext>
            </p:extLst>
          </p:nvPr>
        </p:nvGraphicFramePr>
        <p:xfrm>
          <a:off x="684213" y="1412875"/>
          <a:ext cx="7559675" cy="4560930"/>
        </p:xfrm>
        <a:graphic>
          <a:graphicData uri="http://schemas.openxmlformats.org/drawingml/2006/table">
            <a:tbl>
              <a:tblPr/>
              <a:tblGrid>
                <a:gridCol w="2160091">
                  <a:extLst>
                    <a:ext uri="{9D8B030D-6E8A-4147-A177-3AD203B41FA5}">
                      <a16:colId xmlns:a16="http://schemas.microsoft.com/office/drawing/2014/main" val="20000"/>
                    </a:ext>
                  </a:extLst>
                </a:gridCol>
                <a:gridCol w="5399584">
                  <a:extLst>
                    <a:ext uri="{9D8B030D-6E8A-4147-A177-3AD203B41FA5}">
                      <a16:colId xmlns:a16="http://schemas.microsoft.com/office/drawing/2014/main" val="20001"/>
                    </a:ext>
                  </a:extLst>
                </a:gridCol>
              </a:tblGrid>
              <a:tr h="630229">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sl-SI" sz="2400" b="1" i="0" u="none" strike="noStrike" cap="none" normalizeH="0" baseline="0" dirty="0">
                          <a:ln>
                            <a:noFill/>
                          </a:ln>
                          <a:solidFill>
                            <a:srgbClr val="9933FF"/>
                          </a:solidFill>
                          <a:effectLst/>
                          <a:latin typeface="+mj-lt"/>
                          <a:cs typeface="Arial" charset="0"/>
                        </a:rPr>
                        <a:t>13. 10. 2023</a:t>
                      </a:r>
                    </a:p>
                  </a:txBody>
                  <a:tcPr marL="89994" marR="89994" marT="46799" marB="46799"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sl-SI" sz="2400" b="1" i="0" u="none" strike="noStrike" cap="none" normalizeH="0" baseline="0" dirty="0">
                          <a:ln>
                            <a:noFill/>
                          </a:ln>
                          <a:solidFill>
                            <a:srgbClr val="9933FF"/>
                          </a:solidFill>
                          <a:effectLst/>
                          <a:latin typeface="+mj-lt"/>
                          <a:cs typeface="Arial" charset="0"/>
                        </a:rPr>
                        <a:t>ROK ZA ODDAJO PRIJAV RN/IP</a:t>
                      </a:r>
                    </a:p>
                  </a:txBody>
                  <a:tcPr marL="89994" marR="89994" marT="46799" marB="467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82510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sl-SI" sz="2400" b="1" i="0" u="none" strike="noStrike" cap="none" normalizeH="0" baseline="0" dirty="0">
                          <a:ln>
                            <a:noFill/>
                          </a:ln>
                          <a:solidFill>
                            <a:schemeClr val="tx1"/>
                          </a:solidFill>
                          <a:effectLst/>
                          <a:latin typeface="+mj-lt"/>
                          <a:cs typeface="Arial" charset="0"/>
                        </a:rPr>
                        <a:t>15. 2. 2024</a:t>
                      </a:r>
                    </a:p>
                  </a:txBody>
                  <a:tcPr marL="89994" marR="89994" marT="46799" marB="46799"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sl-SI" sz="2400" b="1" i="0" u="none" strike="noStrike" cap="none" normalizeH="0" baseline="0" dirty="0">
                          <a:ln>
                            <a:noFill/>
                          </a:ln>
                          <a:solidFill>
                            <a:schemeClr val="tx1"/>
                          </a:solidFill>
                          <a:effectLst/>
                          <a:latin typeface="+mj-lt"/>
                          <a:cs typeface="Arial" charset="0"/>
                        </a:rPr>
                        <a:t>ROK ZA ODDAJO RN/IP (EN TISKAN IZVOD IN IZVOD V .PDF  FORMATU)</a:t>
                      </a:r>
                    </a:p>
                  </a:txBody>
                  <a:tcPr marL="89994" marR="89994" marT="46799" marB="467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30229">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sl-SI" sz="2400" b="1" i="0" u="none" strike="noStrike" cap="none" normalizeH="0" baseline="0" dirty="0">
                          <a:ln>
                            <a:noFill/>
                          </a:ln>
                          <a:solidFill>
                            <a:schemeClr val="tx1"/>
                          </a:solidFill>
                          <a:effectLst/>
                          <a:latin typeface="+mj-lt"/>
                          <a:cs typeface="Arial" charset="0"/>
                        </a:rPr>
                        <a:t>6. - 16. 3. 2024</a:t>
                      </a:r>
                    </a:p>
                  </a:txBody>
                  <a:tcPr marL="89994" marR="89994" marT="46799" marB="46799"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sl-SI" sz="2400" b="1" i="0" u="none" strike="noStrike" cap="none" normalizeH="0" baseline="0" dirty="0">
                          <a:ln>
                            <a:noFill/>
                          </a:ln>
                          <a:solidFill>
                            <a:schemeClr val="tx1"/>
                          </a:solidFill>
                          <a:effectLst/>
                          <a:latin typeface="+mj-lt"/>
                          <a:cs typeface="Arial" charset="0"/>
                        </a:rPr>
                        <a:t>TERMINI JAVNIH ZAGOVOROV</a:t>
                      </a:r>
                    </a:p>
                  </a:txBody>
                  <a:tcPr marL="89994" marR="89994" marT="46799" marB="467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82510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sl-SI" sz="2400" b="1" i="0" u="none" strike="noStrike" cap="none" normalizeH="0" baseline="0" dirty="0">
                          <a:ln>
                            <a:noFill/>
                          </a:ln>
                          <a:solidFill>
                            <a:schemeClr val="tx1"/>
                          </a:solidFill>
                          <a:effectLst/>
                          <a:latin typeface="+mj-lt"/>
                          <a:cs typeface="Arial" charset="0"/>
                        </a:rPr>
                        <a:t>APRIL 2024</a:t>
                      </a:r>
                    </a:p>
                  </a:txBody>
                  <a:tcPr marL="89994" marR="89994" marT="46799" marB="46799"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sl-SI" sz="2400" b="1" i="0" u="none" strike="noStrike" cap="none" normalizeH="0" baseline="0" dirty="0">
                          <a:ln>
                            <a:noFill/>
                          </a:ln>
                          <a:solidFill>
                            <a:schemeClr val="tx1"/>
                          </a:solidFill>
                          <a:effectLst/>
                          <a:latin typeface="+mj-lt"/>
                          <a:cs typeface="Arial" charset="0"/>
                        </a:rPr>
                        <a:t>ZAKLJUČNA PRIREDITEV Z RAZGLASITVIJO REZULTATOV</a:t>
                      </a:r>
                    </a:p>
                  </a:txBody>
                  <a:tcPr marL="89994" marR="89994" marT="46799" marB="467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82510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sl-SI" sz="2400" b="1" i="0" u="none" strike="noStrike" cap="none" normalizeH="0" baseline="0" dirty="0">
                          <a:ln>
                            <a:noFill/>
                          </a:ln>
                          <a:solidFill>
                            <a:schemeClr val="tx1"/>
                          </a:solidFill>
                          <a:effectLst/>
                          <a:latin typeface="+mj-lt"/>
                          <a:cs typeface="Arial" charset="0"/>
                        </a:rPr>
                        <a:t>10. 4. 2024</a:t>
                      </a:r>
                    </a:p>
                  </a:txBody>
                  <a:tcPr marL="89994" marR="89994" marT="46799" marB="46799"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sl-SI" sz="2400" b="1" i="0" u="none" strike="noStrike" cap="none" normalizeH="0" baseline="0" dirty="0">
                          <a:ln>
                            <a:noFill/>
                          </a:ln>
                          <a:solidFill>
                            <a:schemeClr val="tx1"/>
                          </a:solidFill>
                          <a:effectLst/>
                          <a:latin typeface="+mj-lt"/>
                          <a:cs typeface="Arial" charset="0"/>
                        </a:rPr>
                        <a:t>ROK ZA PRIJAVO NALOG NA DRŽAVNO SREČANJE</a:t>
                      </a:r>
                    </a:p>
                  </a:txBody>
                  <a:tcPr marL="89994" marR="89994" marT="46799" marB="467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825108">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sl-SI" sz="2400" b="1" i="0" u="none" strike="noStrike" cap="none" normalizeH="0" baseline="0" dirty="0">
                          <a:ln>
                            <a:noFill/>
                          </a:ln>
                          <a:solidFill>
                            <a:schemeClr val="tx1"/>
                          </a:solidFill>
                          <a:effectLst/>
                          <a:latin typeface="+mj-lt"/>
                          <a:cs typeface="Arial" charset="0"/>
                        </a:rPr>
                        <a:t>20. 5. 2024</a:t>
                      </a:r>
                    </a:p>
                  </a:txBody>
                  <a:tcPr marL="89994" marR="89994" marT="46799" marB="46799"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sl-SI" sz="2400" b="1" i="0" u="none" strike="noStrike" cap="none" normalizeH="0" baseline="0" dirty="0">
                          <a:ln>
                            <a:noFill/>
                          </a:ln>
                          <a:solidFill>
                            <a:schemeClr val="tx1"/>
                          </a:solidFill>
                          <a:effectLst/>
                          <a:latin typeface="+mj-lt"/>
                          <a:cs typeface="Arial" charset="0"/>
                        </a:rPr>
                        <a:t>DRUGI KROG DRŽAVNEGA SREČANJA V MURSKI SOBOTI</a:t>
                      </a:r>
                    </a:p>
                  </a:txBody>
                  <a:tcPr marL="89994" marR="89994" marT="46799" marB="467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
        <p:nvSpPr>
          <p:cNvPr id="299014" name="Rectangle 6">
            <a:extLst>
              <a:ext uri="{FF2B5EF4-FFF2-40B4-BE49-F238E27FC236}">
                <a16:creationId xmlns:a16="http://schemas.microsoft.com/office/drawing/2014/main" id="{DDDE735A-7DF0-427C-8049-FE5FC301D2AC}"/>
              </a:ext>
            </a:extLst>
          </p:cNvPr>
          <p:cNvSpPr>
            <a:spLocks noChangeArrowheads="1"/>
          </p:cNvSpPr>
          <p:nvPr/>
        </p:nvSpPr>
        <p:spPr bwMode="auto">
          <a:xfrm>
            <a:off x="611188" y="404813"/>
            <a:ext cx="8137525" cy="390525"/>
          </a:xfrm>
          <a:prstGeom prst="rect">
            <a:avLst/>
          </a:prstGeom>
          <a:noFill/>
          <a:ln w="9525">
            <a:noFill/>
            <a:miter lim="800000"/>
            <a:headEnd/>
            <a:tailEnd/>
          </a:ln>
          <a:effectLst/>
        </p:spPr>
        <p:txBody>
          <a:bodyPr anchor="ctr" anchorCtr="1"/>
          <a:lstStyle/>
          <a:p>
            <a:pPr algn="ctr" eaLnBrk="1" hangingPunct="1">
              <a:defRPr/>
            </a:pPr>
            <a:r>
              <a:rPr lang="sl-SI" sz="3200" b="1" dirty="0">
                <a:solidFill>
                  <a:schemeClr val="tx2"/>
                </a:solidFill>
                <a:effectLst>
                  <a:outerShdw blurRad="38100" dist="38100" dir="2700000" algn="tl">
                    <a:srgbClr val="000000"/>
                  </a:outerShdw>
                </a:effectLst>
                <a:latin typeface="+mj-lt"/>
                <a:cs typeface="Arial" charset="0"/>
              </a:rPr>
              <a:t>ROKOVNIK </a:t>
            </a:r>
          </a:p>
          <a:p>
            <a:pPr algn="ctr" eaLnBrk="1" hangingPunct="1">
              <a:defRPr/>
            </a:pPr>
            <a:r>
              <a:rPr lang="sl-SI" sz="3200" b="1" dirty="0">
                <a:solidFill>
                  <a:schemeClr val="tx2"/>
                </a:solidFill>
                <a:effectLst>
                  <a:outerShdw blurRad="38100" dist="38100" dir="2700000" algn="tl">
                    <a:srgbClr val="000000"/>
                  </a:outerShdw>
                </a:effectLst>
                <a:latin typeface="+mj-lt"/>
                <a:cs typeface="Arial" charset="0"/>
              </a:rPr>
              <a:t>MLADI ZA NAPREDEK MARIBORA 2023</a:t>
            </a:r>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A7ED3BF-3A9F-4659-957B-49E6006D012A}"/>
              </a:ext>
            </a:extLst>
          </p:cNvPr>
          <p:cNvSpPr>
            <a:spLocks noGrp="1" noChangeArrowheads="1"/>
          </p:cNvSpPr>
          <p:nvPr>
            <p:ph type="title"/>
          </p:nvPr>
        </p:nvSpPr>
        <p:spPr>
          <a:xfrm>
            <a:off x="468313" y="1063625"/>
            <a:ext cx="8229600" cy="565150"/>
          </a:xfrm>
        </p:spPr>
        <p:txBody>
          <a:bodyPr/>
          <a:lstStyle/>
          <a:p>
            <a:pPr algn="ctr" eaLnBrk="1" hangingPunct="1"/>
            <a:r>
              <a:rPr lang="sl-SI" altLang="sl-SI" sz="3200" b="1"/>
              <a:t>OBLIKOVANJE PISNEGA IZDELKA</a:t>
            </a:r>
            <a:br>
              <a:rPr lang="sl-SI" altLang="sl-SI" sz="3200" b="1"/>
            </a:br>
            <a:endParaRPr lang="sl-SI" altLang="sl-SI" sz="3200" b="1"/>
          </a:p>
        </p:txBody>
      </p:sp>
      <p:sp>
        <p:nvSpPr>
          <p:cNvPr id="3" name="Ograda vsebine 2">
            <a:extLst>
              <a:ext uri="{FF2B5EF4-FFF2-40B4-BE49-F238E27FC236}">
                <a16:creationId xmlns:a16="http://schemas.microsoft.com/office/drawing/2014/main" id="{1F25C76F-8F95-4809-9392-F70430A66ECA}"/>
              </a:ext>
            </a:extLst>
          </p:cNvPr>
          <p:cNvSpPr>
            <a:spLocks noGrp="1"/>
          </p:cNvSpPr>
          <p:nvPr>
            <p:ph sz="half" idx="1"/>
          </p:nvPr>
        </p:nvSpPr>
        <p:spPr>
          <a:xfrm>
            <a:off x="468317" y="1346200"/>
            <a:ext cx="8075613" cy="5179144"/>
          </a:xfrm>
        </p:spPr>
        <p:txBody>
          <a:bodyPr/>
          <a:lstStyle/>
          <a:p>
            <a:pPr marL="514350" indent="-514350" eaLnBrk="1" hangingPunct="1">
              <a:buClrTx/>
              <a:buFont typeface="Wingdings 2" panose="05020102010507070707" pitchFamily="18" charset="2"/>
              <a:buAutoNum type="arabicPeriod"/>
              <a:defRPr/>
            </a:pPr>
            <a:r>
              <a:rPr lang="sl-SI" dirty="0">
                <a:latin typeface="+mj-lt"/>
              </a:rPr>
              <a:t>NAPISANA V SLOVENSKEM JEZIKU</a:t>
            </a:r>
          </a:p>
          <a:p>
            <a:pPr marL="514350" indent="-514350" eaLnBrk="1" hangingPunct="1">
              <a:buClrTx/>
              <a:buFont typeface="Wingdings 2" panose="05020102010507070707" pitchFamily="18" charset="2"/>
              <a:buAutoNum type="arabicPeriod"/>
              <a:defRPr/>
            </a:pPr>
            <a:r>
              <a:rPr lang="sl-SI" dirty="0">
                <a:latin typeface="+mj-lt"/>
              </a:rPr>
              <a:t>ODDANA V ENEM TISKANEM IZVODU IN ELEKTRONSKEM IZVODU</a:t>
            </a:r>
          </a:p>
          <a:p>
            <a:pPr marL="514350" indent="-514350" eaLnBrk="1" hangingPunct="1">
              <a:buClrTx/>
              <a:buFont typeface="Wingdings 2" panose="05020102010507070707" pitchFamily="18" charset="2"/>
              <a:buAutoNum type="arabicPeriod"/>
              <a:defRPr/>
            </a:pPr>
            <a:r>
              <a:rPr lang="sl-SI" dirty="0">
                <a:latin typeface="+mj-lt"/>
              </a:rPr>
              <a:t>SPETA V OVITKU</a:t>
            </a:r>
          </a:p>
          <a:p>
            <a:pPr marL="0" indent="0" eaLnBrk="1" hangingPunct="1">
              <a:buClrTx/>
              <a:buFont typeface="Wingdings 2" panose="05020102010507070707" pitchFamily="18" charset="2"/>
              <a:buNone/>
              <a:defRPr/>
            </a:pPr>
            <a:endParaRPr lang="sl-SI" sz="2800" b="1" dirty="0">
              <a:solidFill>
                <a:srgbClr val="9933FF"/>
              </a:solidFill>
              <a:latin typeface="+mj-lt"/>
            </a:endParaRPr>
          </a:p>
          <a:p>
            <a:pPr marL="0" indent="0" eaLnBrk="1" hangingPunct="1">
              <a:buClrTx/>
              <a:buFont typeface="Wingdings 2" panose="05020102010507070707" pitchFamily="18" charset="2"/>
              <a:buNone/>
              <a:defRPr/>
            </a:pPr>
            <a:r>
              <a:rPr lang="sl-SI" sz="2800" b="1" dirty="0">
                <a:solidFill>
                  <a:srgbClr val="9933FF"/>
                </a:solidFill>
                <a:latin typeface="+mj-lt"/>
              </a:rPr>
              <a:t>POSEBNOSTI V MLADI ZA NAPREDEK MARIBORA</a:t>
            </a:r>
          </a:p>
          <a:p>
            <a:pPr eaLnBrk="1" hangingPunct="1">
              <a:buClrTx/>
              <a:defRPr/>
            </a:pPr>
            <a:endParaRPr lang="sl-SI" dirty="0">
              <a:latin typeface="+mj-lt"/>
            </a:endParaRPr>
          </a:p>
          <a:p>
            <a:pPr marL="514350" indent="-514350" eaLnBrk="1" hangingPunct="1">
              <a:buClrTx/>
              <a:buFont typeface="+mj-lt"/>
              <a:buAutoNum type="arabicPeriod"/>
              <a:defRPr/>
            </a:pPr>
            <a:r>
              <a:rPr lang="sl-SI" dirty="0">
                <a:solidFill>
                  <a:srgbClr val="000000"/>
                </a:solidFill>
                <a:latin typeface="+mj-lt"/>
              </a:rPr>
              <a:t>KRITERIJ ANONIMNOSTI</a:t>
            </a:r>
          </a:p>
          <a:p>
            <a:pPr marL="514350" indent="-514350" eaLnBrk="1" hangingPunct="1">
              <a:buClrTx/>
              <a:buFont typeface="+mj-lt"/>
              <a:buAutoNum type="arabicPeriod"/>
              <a:defRPr/>
            </a:pPr>
            <a:r>
              <a:rPr lang="sl-SI" dirty="0">
                <a:solidFill>
                  <a:srgbClr val="000000"/>
                </a:solidFill>
                <a:latin typeface="+mj-lt"/>
              </a:rPr>
              <a:t>DVOJNA NASLOVNICA, v tiskanem izvodu</a:t>
            </a:r>
          </a:p>
          <a:p>
            <a:pPr marL="514350" indent="-514350" eaLnBrk="1" hangingPunct="1">
              <a:buClrTx/>
              <a:buFont typeface="+mj-lt"/>
              <a:buAutoNum type="arabicPeriod"/>
              <a:defRPr/>
            </a:pPr>
            <a:r>
              <a:rPr lang="sl-SI" dirty="0">
                <a:solidFill>
                  <a:srgbClr val="000000"/>
                </a:solidFill>
                <a:latin typeface="+mj-lt"/>
              </a:rPr>
              <a:t>DRUŽBENA ODGOVORNOST, TRAJNOST, NAPREDEK – v pisnem izdelku</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par>
                          <p:cTn id="17" fill="hold" nodeType="afterGroup">
                            <p:stCondLst>
                              <p:cond delay="0"/>
                            </p:stCondLst>
                            <p:childTnLst>
                              <p:par>
                                <p:cTn id="18" presetID="1" presetClass="entr" presetSubtype="0" fill="hold" nodeType="afterEffect">
                                  <p:stCondLst>
                                    <p:cond delay="5000"/>
                                  </p:stCondLst>
                                  <p:childTnLst>
                                    <p:set>
                                      <p:cBhvr>
                                        <p:cTn id="19" dur="1" fill="hold">
                                          <p:stCondLst>
                                            <p:cond delay="0"/>
                                          </p:stCondLst>
                                        </p:cTn>
                                        <p:tgtEl>
                                          <p:spTgt spid="3">
                                            <p:txEl>
                                              <p:pRg st="7" end="7"/>
                                            </p:txEl>
                                          </p:spTgt>
                                        </p:tgtEl>
                                        <p:attrNameLst>
                                          <p:attrName>style.visibility</p:attrName>
                                        </p:attrNameLst>
                                      </p:cBhvr>
                                      <p:to>
                                        <p:strVal val="visible"/>
                                      </p:to>
                                    </p:set>
                                  </p:childTnLst>
                                </p:cTn>
                              </p:par>
                            </p:childTnLst>
                          </p:cTn>
                        </p:par>
                        <p:par>
                          <p:cTn id="20" fill="hold" nodeType="afterGroup">
                            <p:stCondLst>
                              <p:cond delay="5000"/>
                            </p:stCondLst>
                            <p:childTnLst>
                              <p:par>
                                <p:cTn id="21" presetID="1" presetClass="entr" presetSubtype="0" fill="hold" nodeType="afterEffect">
                                  <p:stCondLst>
                                    <p:cond delay="250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Naslov 1">
            <a:extLst>
              <a:ext uri="{FF2B5EF4-FFF2-40B4-BE49-F238E27FC236}">
                <a16:creationId xmlns:a16="http://schemas.microsoft.com/office/drawing/2014/main" id="{9E1B1A5A-236D-4F32-8B16-11345D1CB842}"/>
              </a:ext>
            </a:extLst>
          </p:cNvPr>
          <p:cNvSpPr>
            <a:spLocks noGrp="1" noChangeArrowheads="1"/>
          </p:cNvSpPr>
          <p:nvPr>
            <p:ph type="title"/>
          </p:nvPr>
        </p:nvSpPr>
        <p:spPr>
          <a:xfrm>
            <a:off x="395288" y="404813"/>
            <a:ext cx="8229600" cy="503237"/>
          </a:xfrm>
        </p:spPr>
        <p:txBody>
          <a:bodyPr/>
          <a:lstStyle/>
          <a:p>
            <a:pPr algn="ctr" eaLnBrk="1" hangingPunct="1"/>
            <a:r>
              <a:rPr lang="sl-SI" altLang="sl-SI" sz="3200" b="1"/>
              <a:t>OB PRIPRAVI NALOGE PAZIMO NA:</a:t>
            </a:r>
          </a:p>
        </p:txBody>
      </p:sp>
      <p:sp>
        <p:nvSpPr>
          <p:cNvPr id="3" name="Ograda vsebine 2">
            <a:extLst>
              <a:ext uri="{FF2B5EF4-FFF2-40B4-BE49-F238E27FC236}">
                <a16:creationId xmlns:a16="http://schemas.microsoft.com/office/drawing/2014/main" id="{1C16FD0F-51AF-4B89-8B9E-304BC139CCA9}"/>
              </a:ext>
            </a:extLst>
          </p:cNvPr>
          <p:cNvSpPr>
            <a:spLocks noGrp="1"/>
          </p:cNvSpPr>
          <p:nvPr>
            <p:ph idx="1"/>
          </p:nvPr>
        </p:nvSpPr>
        <p:spPr>
          <a:xfrm>
            <a:off x="457200" y="1196975"/>
            <a:ext cx="8229600" cy="5327650"/>
          </a:xfrm>
        </p:spPr>
        <p:txBody>
          <a:bodyPr/>
          <a:lstStyle/>
          <a:p>
            <a:pPr eaLnBrk="1" hangingPunct="1">
              <a:buClrTx/>
              <a:buFont typeface="Wingdings" pitchFamily="2" charset="2"/>
              <a:buChar char="§"/>
              <a:defRPr/>
            </a:pPr>
            <a:r>
              <a:rPr lang="sl-SI" sz="2400" dirty="0">
                <a:solidFill>
                  <a:srgbClr val="000000"/>
                </a:solidFill>
                <a:latin typeface="+mj-lt"/>
              </a:rPr>
              <a:t>naloga je seminarska</a:t>
            </a:r>
          </a:p>
          <a:p>
            <a:pPr eaLnBrk="1" hangingPunct="1">
              <a:buClrTx/>
              <a:buFont typeface="Wingdings" pitchFamily="2" charset="2"/>
              <a:buChar char="§"/>
              <a:defRPr/>
            </a:pPr>
            <a:r>
              <a:rPr lang="sl-SI" sz="2400" dirty="0">
                <a:solidFill>
                  <a:srgbClr val="000000"/>
                </a:solidFill>
                <a:latin typeface="+mj-lt"/>
              </a:rPr>
              <a:t>neustrezno izbrano področje</a:t>
            </a:r>
          </a:p>
          <a:p>
            <a:pPr eaLnBrk="1" hangingPunct="1">
              <a:buClrTx/>
              <a:buFont typeface="Wingdings" pitchFamily="2" charset="2"/>
              <a:buChar char="§"/>
              <a:defRPr/>
            </a:pPr>
            <a:r>
              <a:rPr lang="sl-SI" sz="2400" dirty="0">
                <a:solidFill>
                  <a:srgbClr val="000000"/>
                </a:solidFill>
                <a:latin typeface="+mj-lt"/>
              </a:rPr>
              <a:t>oddaja nedokončanih nalog</a:t>
            </a:r>
          </a:p>
          <a:p>
            <a:pPr eaLnBrk="1" hangingPunct="1">
              <a:buClrTx/>
              <a:buFont typeface="Wingdings" pitchFamily="2" charset="2"/>
              <a:buChar char="§"/>
              <a:defRPr/>
            </a:pPr>
            <a:r>
              <a:rPr lang="sl-SI" sz="2400" dirty="0">
                <a:solidFill>
                  <a:srgbClr val="000000"/>
                </a:solidFill>
                <a:latin typeface="+mj-lt"/>
              </a:rPr>
              <a:t>jezikovno pravilnost</a:t>
            </a:r>
          </a:p>
          <a:p>
            <a:pPr eaLnBrk="1" hangingPunct="1">
              <a:buClrTx/>
              <a:buFont typeface="Wingdings" pitchFamily="2" charset="2"/>
              <a:buChar char="§"/>
              <a:defRPr/>
            </a:pPr>
            <a:r>
              <a:rPr lang="sl-SI" sz="2400" dirty="0">
                <a:solidFill>
                  <a:srgbClr val="000000"/>
                </a:solidFill>
                <a:latin typeface="+mj-lt"/>
              </a:rPr>
              <a:t>ustrezno navajanje/ citiranje</a:t>
            </a:r>
          </a:p>
          <a:p>
            <a:pPr eaLnBrk="1" hangingPunct="1">
              <a:buClrTx/>
              <a:buFont typeface="Wingdings" pitchFamily="2" charset="2"/>
              <a:buChar char="§"/>
              <a:defRPr/>
            </a:pPr>
            <a:r>
              <a:rPr lang="sl-SI" sz="2400" dirty="0">
                <a:solidFill>
                  <a:srgbClr val="000000"/>
                </a:solidFill>
                <a:latin typeface="+mj-lt"/>
              </a:rPr>
              <a:t>uporabo ustreznih raziskovalnih metod – kritičnost do virov</a:t>
            </a:r>
          </a:p>
          <a:p>
            <a:pPr eaLnBrk="1" hangingPunct="1">
              <a:buClrTx/>
              <a:buFont typeface="Wingdings" pitchFamily="2" charset="2"/>
              <a:buChar char="§"/>
              <a:defRPr/>
            </a:pPr>
            <a:r>
              <a:rPr lang="sl-SI" sz="2400" dirty="0">
                <a:solidFill>
                  <a:srgbClr val="000000"/>
                </a:solidFill>
                <a:latin typeface="+mj-lt"/>
              </a:rPr>
              <a:t>kritičnost do raziskovalnih rezultatov – nevtralnost raziskovalca</a:t>
            </a:r>
          </a:p>
          <a:p>
            <a:pPr eaLnBrk="1" hangingPunct="1">
              <a:buClrTx/>
              <a:buFont typeface="Wingdings" pitchFamily="2" charset="2"/>
              <a:buChar char="§"/>
              <a:defRPr/>
            </a:pPr>
            <a:r>
              <a:rPr lang="sl-SI" sz="2400" dirty="0">
                <a:solidFill>
                  <a:srgbClr val="000000"/>
                </a:solidFill>
                <a:latin typeface="+mj-lt"/>
              </a:rPr>
              <a:t>uporabna vrednost naloge naj bo jasna</a:t>
            </a:r>
          </a:p>
          <a:p>
            <a:pPr eaLnBrk="1" hangingPunct="1">
              <a:buClrTx/>
              <a:buFont typeface="Wingdings" pitchFamily="2" charset="2"/>
              <a:buChar char="§"/>
              <a:defRPr/>
            </a:pPr>
            <a:r>
              <a:rPr lang="sl-SI" sz="2400" dirty="0">
                <a:solidFill>
                  <a:srgbClr val="000000"/>
                </a:solidFill>
                <a:latin typeface="+mj-lt"/>
              </a:rPr>
              <a:t>raziskovalni problem naj bo izviren</a:t>
            </a:r>
          </a:p>
          <a:p>
            <a:pPr eaLnBrk="1" hangingPunct="1">
              <a:buClrTx/>
              <a:buFont typeface="Wingdings" pitchFamily="2" charset="2"/>
              <a:buChar char="§"/>
              <a:defRPr/>
            </a:pPr>
            <a:r>
              <a:rPr lang="sl-SI" sz="2400" dirty="0">
                <a:solidFill>
                  <a:srgbClr val="000000"/>
                </a:solidFill>
                <a:latin typeface="+mj-lt"/>
              </a:rPr>
              <a:t>naloga naj ima jasno razvidne elemente vsebinskega dela naloge – poglavja (vprašanje, jedro (rešitve) in sklep (povzetek, nova obzorja)).</a:t>
            </a:r>
            <a:r>
              <a:rPr lang="sl-SI" sz="2200" dirty="0">
                <a:solidFill>
                  <a:srgbClr val="000000"/>
                </a:solidFill>
                <a:latin typeface="+mj-lt"/>
              </a:rPr>
              <a:t> </a:t>
            </a:r>
          </a:p>
          <a:p>
            <a:pPr marL="0" indent="0" eaLnBrk="1" hangingPunct="1">
              <a:buClrTx/>
              <a:buFont typeface="Wingdings 2" panose="05020102010507070707" pitchFamily="18" charset="2"/>
              <a:buNone/>
              <a:defRPr/>
            </a:pPr>
            <a:endParaRPr lang="sl-SI" sz="2400" dirty="0">
              <a:solidFill>
                <a:srgbClr val="000000"/>
              </a:solidFill>
              <a:latin typeface="+mj-lt"/>
            </a:endParaRP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BE61AFD-B590-4465-8F2B-C9E965AC95E3}"/>
              </a:ext>
            </a:extLst>
          </p:cNvPr>
          <p:cNvSpPr>
            <a:spLocks noGrp="1" noChangeArrowheads="1"/>
          </p:cNvSpPr>
          <p:nvPr>
            <p:ph type="title"/>
          </p:nvPr>
        </p:nvSpPr>
        <p:spPr>
          <a:xfrm>
            <a:off x="468313" y="920750"/>
            <a:ext cx="8229600" cy="563563"/>
          </a:xfrm>
        </p:spPr>
        <p:txBody>
          <a:bodyPr/>
          <a:lstStyle/>
          <a:p>
            <a:pPr algn="ctr" eaLnBrk="1" hangingPunct="1"/>
            <a:r>
              <a:rPr lang="sl-SI" altLang="sl-SI" sz="3200" b="1"/>
              <a:t>JAVNI ZAGOVOR </a:t>
            </a:r>
            <a:br>
              <a:rPr lang="sl-SI" altLang="sl-SI" sz="3200" b="1"/>
            </a:br>
            <a:endParaRPr lang="sl-SI" altLang="sl-SI" sz="3200" b="1"/>
          </a:p>
        </p:txBody>
      </p:sp>
      <p:sp>
        <p:nvSpPr>
          <p:cNvPr id="3" name="Ograda vsebine 2">
            <a:extLst>
              <a:ext uri="{FF2B5EF4-FFF2-40B4-BE49-F238E27FC236}">
                <a16:creationId xmlns:a16="http://schemas.microsoft.com/office/drawing/2014/main" id="{A65993B5-86C3-4CED-BD72-49722347C8AD}"/>
              </a:ext>
            </a:extLst>
          </p:cNvPr>
          <p:cNvSpPr>
            <a:spLocks noGrp="1"/>
          </p:cNvSpPr>
          <p:nvPr>
            <p:ph sz="half" idx="1"/>
          </p:nvPr>
        </p:nvSpPr>
        <p:spPr>
          <a:xfrm>
            <a:off x="457200" y="1511300"/>
            <a:ext cx="8075613" cy="4941888"/>
          </a:xfrm>
        </p:spPr>
        <p:txBody>
          <a:bodyPr/>
          <a:lstStyle/>
          <a:p>
            <a:pPr eaLnBrk="1" hangingPunct="1">
              <a:buClrTx/>
              <a:defRPr/>
            </a:pPr>
            <a:r>
              <a:rPr lang="sl-SI" sz="2400" dirty="0">
                <a:latin typeface="+mj-lt"/>
              </a:rPr>
              <a:t>40% vseh točk prinese zagovor naloge pred ustrezno komisijo. Predstavitev naloge je časovno omejena na 10 minut.</a:t>
            </a:r>
          </a:p>
          <a:p>
            <a:pPr eaLnBrk="1" hangingPunct="1">
              <a:buClrTx/>
              <a:defRPr/>
            </a:pPr>
            <a:r>
              <a:rPr lang="sl-SI" sz="2400" dirty="0">
                <a:latin typeface="+mj-lt"/>
              </a:rPr>
              <a:t>Na zagovor se je potrebno ustrezno pripraviti. </a:t>
            </a:r>
          </a:p>
          <a:p>
            <a:pPr eaLnBrk="1" hangingPunct="1">
              <a:buClrTx/>
              <a:defRPr/>
            </a:pPr>
            <a:r>
              <a:rPr lang="sl-SI" sz="2400" dirty="0">
                <a:latin typeface="+mj-lt"/>
              </a:rPr>
              <a:t>Namen zagovora predstavitev osnovnih značilnosti naloge.</a:t>
            </a:r>
          </a:p>
          <a:p>
            <a:pPr eaLnBrk="1" hangingPunct="1">
              <a:buClrTx/>
              <a:defRPr/>
            </a:pPr>
            <a:r>
              <a:rPr lang="sl-SI" sz="2400" dirty="0">
                <a:latin typeface="+mj-lt"/>
              </a:rPr>
              <a:t>Jezik naj bo jasen, zborni jezik.</a:t>
            </a:r>
          </a:p>
          <a:p>
            <a:pPr eaLnBrk="1" hangingPunct="1">
              <a:buClrTx/>
              <a:defRPr/>
            </a:pPr>
            <a:r>
              <a:rPr lang="sl-SI" sz="2400" dirty="0">
                <a:latin typeface="+mj-lt"/>
              </a:rPr>
              <a:t>V pomoč je lahko projekcija in plakat.  </a:t>
            </a:r>
          </a:p>
          <a:p>
            <a:pPr eaLnBrk="1" hangingPunct="1">
              <a:buClrTx/>
              <a:defRPr/>
            </a:pPr>
            <a:r>
              <a:rPr lang="sl-SI" sz="2400" dirty="0">
                <a:latin typeface="+mj-lt"/>
              </a:rPr>
              <a:t>Nekaj opozoril ob pripravi projekcije:</a:t>
            </a:r>
          </a:p>
          <a:p>
            <a:pPr marL="0" indent="0" eaLnBrk="1" hangingPunct="1">
              <a:buClrTx/>
              <a:buFont typeface="Wingdings 2" panose="05020102010507070707" pitchFamily="18" charset="2"/>
              <a:buNone/>
              <a:defRPr/>
            </a:pPr>
            <a:r>
              <a:rPr lang="sl-SI" sz="2400" dirty="0">
                <a:latin typeface="+mj-lt"/>
              </a:rPr>
              <a:t>- </a:t>
            </a:r>
            <a:r>
              <a:rPr lang="sl-SI" sz="2400" b="1" dirty="0">
                <a:latin typeface="+mj-lt"/>
              </a:rPr>
              <a:t>ozadje, besedilo, ilustrativno gradivo, animacija.</a:t>
            </a:r>
          </a:p>
          <a:p>
            <a:pPr marL="0" indent="0" eaLnBrk="1" hangingPunct="1">
              <a:buClrTx/>
              <a:buFont typeface="Wingdings 2" panose="05020102010507070707" pitchFamily="18" charset="2"/>
              <a:buNone/>
              <a:defRPr/>
            </a:pPr>
            <a:r>
              <a:rPr lang="sl-SI" sz="2400" b="1" dirty="0">
                <a:latin typeface="+mj-lt"/>
              </a:rPr>
              <a:t> </a:t>
            </a:r>
            <a:r>
              <a:rPr lang="sl-SI" sz="2400" dirty="0">
                <a:latin typeface="+mj-lt"/>
              </a:rPr>
              <a:t>Zaželeno je, da se projekcija pripravi pred začetkom zagovorov in </a:t>
            </a:r>
            <a:r>
              <a:rPr lang="sl-SI" sz="2400">
                <a:latin typeface="+mj-lt"/>
              </a:rPr>
              <a:t>tudi preizkusi.</a:t>
            </a:r>
            <a:endParaRPr lang="sl-SI" sz="2400" dirty="0">
              <a:latin typeface="+mj-l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nodeType="afterGroup">
                            <p:stCondLst>
                              <p:cond delay="0"/>
                            </p:stCondLst>
                            <p:childTnLst>
                              <p:par>
                                <p:cTn id="8" presetID="37" presetClass="entr" presetSubtype="0" fill="hold" nodeType="afterEffect">
                                  <p:stCondLst>
                                    <p:cond delay="500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1000"/>
                                        <p:tgtEl>
                                          <p:spTgt spid="3">
                                            <p:txEl>
                                              <p:pRg st="0" end="0"/>
                                            </p:txEl>
                                          </p:spTgt>
                                        </p:tgtEl>
                                      </p:cBhvr>
                                    </p:animEffect>
                                    <p:anim calcmode="lin" valueType="num">
                                      <p:cBhvr>
                                        <p:cTn id="11"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2"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3"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par>
                          <p:cTn id="14" fill="hold" nodeType="afterGroup">
                            <p:stCondLst>
                              <p:cond delay="6000"/>
                            </p:stCondLst>
                            <p:childTnLst>
                              <p:par>
                                <p:cTn id="15" presetID="37" presetClass="entr" presetSubtype="0" fill="hold" nodeType="afterEffect">
                                  <p:stCondLst>
                                    <p:cond delay="1000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1000"/>
                                        <p:tgtEl>
                                          <p:spTgt spid="3">
                                            <p:txEl>
                                              <p:pRg st="1" end="1"/>
                                            </p:txEl>
                                          </p:spTgt>
                                        </p:tgtEl>
                                      </p:cBhvr>
                                    </p:animEffect>
                                    <p:anim calcmode="lin" valueType="num">
                                      <p:cBhvr>
                                        <p:cTn id="1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9"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20"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par>
                          <p:cTn id="21" fill="hold" nodeType="afterGroup">
                            <p:stCondLst>
                              <p:cond delay="17000"/>
                            </p:stCondLst>
                            <p:childTnLst>
                              <p:par>
                                <p:cTn id="22" presetID="37" presetClass="entr" presetSubtype="0" fill="hold" nodeType="afterEffect">
                                  <p:stCondLst>
                                    <p:cond delay="2000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fade">
                                      <p:cBhvr>
                                        <p:cTn id="24" dur="1000"/>
                                        <p:tgtEl>
                                          <p:spTgt spid="3">
                                            <p:txEl>
                                              <p:pRg st="2" end="2"/>
                                            </p:txEl>
                                          </p:spTgt>
                                        </p:tgtEl>
                                      </p:cBhvr>
                                    </p:animEffect>
                                    <p:anim calcmode="lin" valueType="num">
                                      <p:cBhvr>
                                        <p:cTn id="2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6"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7"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par>
                          <p:cTn id="28" fill="hold" nodeType="afterGroup">
                            <p:stCondLst>
                              <p:cond delay="38000"/>
                            </p:stCondLst>
                            <p:childTnLst>
                              <p:par>
                                <p:cTn id="29" presetID="37" presetClass="entr" presetSubtype="0" fill="hold" nodeType="afterEffect">
                                  <p:stCondLst>
                                    <p:cond delay="1500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1000"/>
                                        <p:tgtEl>
                                          <p:spTgt spid="3">
                                            <p:txEl>
                                              <p:pRg st="3" end="3"/>
                                            </p:txEl>
                                          </p:spTgt>
                                        </p:tgtEl>
                                      </p:cBhvr>
                                    </p:animEffect>
                                    <p:anim calcmode="lin" valueType="num">
                                      <p:cBhvr>
                                        <p:cTn id="3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par>
                          <p:cTn id="35" fill="hold" nodeType="afterGroup">
                            <p:stCondLst>
                              <p:cond delay="54000"/>
                            </p:stCondLst>
                            <p:childTnLst>
                              <p:par>
                                <p:cTn id="36" presetID="37" presetClass="entr" presetSubtype="0" fill="hold" nodeType="afterEffect">
                                  <p:stCondLst>
                                    <p:cond delay="5000"/>
                                  </p:stCondLst>
                                  <p:childTnLst>
                                    <p:set>
                                      <p:cBhvr>
                                        <p:cTn id="37" dur="1" fill="hold">
                                          <p:stCondLst>
                                            <p:cond delay="0"/>
                                          </p:stCondLst>
                                        </p:cTn>
                                        <p:tgtEl>
                                          <p:spTgt spid="3">
                                            <p:txEl>
                                              <p:pRg st="4" end="4"/>
                                            </p:txEl>
                                          </p:spTgt>
                                        </p:tgtEl>
                                        <p:attrNameLst>
                                          <p:attrName>style.visibility</p:attrName>
                                        </p:attrNameLst>
                                      </p:cBhvr>
                                      <p:to>
                                        <p:strVal val="visible"/>
                                      </p:to>
                                    </p:set>
                                    <p:animEffect transition="in" filter="fade">
                                      <p:cBhvr>
                                        <p:cTn id="38" dur="1000"/>
                                        <p:tgtEl>
                                          <p:spTgt spid="3">
                                            <p:txEl>
                                              <p:pRg st="4" end="4"/>
                                            </p:txEl>
                                          </p:spTgt>
                                        </p:tgtEl>
                                      </p:cBhvr>
                                    </p:animEffect>
                                    <p:anim calcmode="lin" valueType="num">
                                      <p:cBhvr>
                                        <p:cTn id="3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0"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41"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par>
                          <p:cTn id="42" fill="hold" nodeType="afterGroup">
                            <p:stCondLst>
                              <p:cond delay="60000"/>
                            </p:stCondLst>
                            <p:childTnLst>
                              <p:par>
                                <p:cTn id="43" presetID="37" presetClass="entr" presetSubtype="0" fill="hold" nodeType="afterEffect">
                                  <p:stCondLst>
                                    <p:cond delay="5000"/>
                                  </p:stCondLst>
                                  <p:childTnLst>
                                    <p:set>
                                      <p:cBhvr>
                                        <p:cTn id="44" dur="1" fill="hold">
                                          <p:stCondLst>
                                            <p:cond delay="0"/>
                                          </p:stCondLst>
                                        </p:cTn>
                                        <p:tgtEl>
                                          <p:spTgt spid="3">
                                            <p:txEl>
                                              <p:pRg st="5" end="5"/>
                                            </p:txEl>
                                          </p:spTgt>
                                        </p:tgtEl>
                                        <p:attrNameLst>
                                          <p:attrName>style.visibility</p:attrName>
                                        </p:attrNameLst>
                                      </p:cBhvr>
                                      <p:to>
                                        <p:strVal val="visible"/>
                                      </p:to>
                                    </p:set>
                                    <p:animEffect transition="in" filter="fade">
                                      <p:cBhvr>
                                        <p:cTn id="45" dur="1000"/>
                                        <p:tgtEl>
                                          <p:spTgt spid="3">
                                            <p:txEl>
                                              <p:pRg st="5" end="5"/>
                                            </p:txEl>
                                          </p:spTgt>
                                        </p:tgtEl>
                                      </p:cBhvr>
                                    </p:animEffect>
                                    <p:anim calcmode="lin" valueType="num">
                                      <p:cBhvr>
                                        <p:cTn id="4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7" dur="900" decel="100000" fill="hold"/>
                                        <p:tgtEl>
                                          <p:spTgt spid="3">
                                            <p:txEl>
                                              <p:pRg st="5" end="5"/>
                                            </p:txEl>
                                          </p:spTgt>
                                        </p:tgtEl>
                                        <p:attrNameLst>
                                          <p:attrName>ppt_y</p:attrName>
                                        </p:attrNameLst>
                                      </p:cBhvr>
                                      <p:tavLst>
                                        <p:tav tm="0">
                                          <p:val>
                                            <p:strVal val="#ppt_y+1"/>
                                          </p:val>
                                        </p:tav>
                                        <p:tav tm="100000">
                                          <p:val>
                                            <p:strVal val="#ppt_y-.03"/>
                                          </p:val>
                                        </p:tav>
                                      </p:tavLst>
                                    </p:anim>
                                    <p:anim calcmode="lin" valueType="num">
                                      <p:cBhvr>
                                        <p:cTn id="48" dur="100" accel="100000" fill="hold">
                                          <p:stCondLst>
                                            <p:cond delay="900"/>
                                          </p:stCondLst>
                                        </p:cTn>
                                        <p:tgtEl>
                                          <p:spTgt spid="3">
                                            <p:txEl>
                                              <p:pRg st="5" end="5"/>
                                            </p:txEl>
                                          </p:spTgt>
                                        </p:tgtEl>
                                        <p:attrNameLst>
                                          <p:attrName>ppt_y</p:attrName>
                                        </p:attrNameLst>
                                      </p:cBhvr>
                                      <p:tavLst>
                                        <p:tav tm="0">
                                          <p:val>
                                            <p:strVal val="#ppt_y-.03"/>
                                          </p:val>
                                        </p:tav>
                                        <p:tav tm="100000">
                                          <p:val>
                                            <p:strVal val="#ppt_y"/>
                                          </p:val>
                                        </p:tav>
                                      </p:tavLst>
                                    </p:anim>
                                  </p:childTnLst>
                                </p:cTn>
                              </p:par>
                              <p:par>
                                <p:cTn id="49" presetID="37" presetClass="entr" presetSubtype="0" fill="hold" nodeType="withEffect">
                                  <p:stCondLst>
                                    <p:cond delay="5000"/>
                                  </p:stCondLst>
                                  <p:childTnLst>
                                    <p:set>
                                      <p:cBhvr>
                                        <p:cTn id="50" dur="1" fill="hold">
                                          <p:stCondLst>
                                            <p:cond delay="0"/>
                                          </p:stCondLst>
                                        </p:cTn>
                                        <p:tgtEl>
                                          <p:spTgt spid="3">
                                            <p:txEl>
                                              <p:pRg st="6" end="6"/>
                                            </p:txEl>
                                          </p:spTgt>
                                        </p:tgtEl>
                                        <p:attrNameLst>
                                          <p:attrName>style.visibility</p:attrName>
                                        </p:attrNameLst>
                                      </p:cBhvr>
                                      <p:to>
                                        <p:strVal val="visible"/>
                                      </p:to>
                                    </p:set>
                                    <p:animEffect transition="in" filter="fade">
                                      <p:cBhvr>
                                        <p:cTn id="51" dur="1000"/>
                                        <p:tgtEl>
                                          <p:spTgt spid="3">
                                            <p:txEl>
                                              <p:pRg st="6" end="6"/>
                                            </p:txEl>
                                          </p:spTgt>
                                        </p:tgtEl>
                                      </p:cBhvr>
                                    </p:animEffect>
                                    <p:anim calcmode="lin" valueType="num">
                                      <p:cBhvr>
                                        <p:cTn id="5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3" dur="900" decel="100000" fill="hold"/>
                                        <p:tgtEl>
                                          <p:spTgt spid="3">
                                            <p:txEl>
                                              <p:pRg st="6" end="6"/>
                                            </p:txEl>
                                          </p:spTgt>
                                        </p:tgtEl>
                                        <p:attrNameLst>
                                          <p:attrName>ppt_y</p:attrName>
                                        </p:attrNameLst>
                                      </p:cBhvr>
                                      <p:tavLst>
                                        <p:tav tm="0">
                                          <p:val>
                                            <p:strVal val="#ppt_y+1"/>
                                          </p:val>
                                        </p:tav>
                                        <p:tav tm="100000">
                                          <p:val>
                                            <p:strVal val="#ppt_y-.03"/>
                                          </p:val>
                                        </p:tav>
                                      </p:tavLst>
                                    </p:anim>
                                    <p:anim calcmode="lin" valueType="num">
                                      <p:cBhvr>
                                        <p:cTn id="54" dur="100" accel="100000" fill="hold">
                                          <p:stCondLst>
                                            <p:cond delay="900"/>
                                          </p:stCondLst>
                                        </p:cTn>
                                        <p:tgtEl>
                                          <p:spTgt spid="3">
                                            <p:txEl>
                                              <p:pRg st="6" end="6"/>
                                            </p:txEl>
                                          </p:spTgt>
                                        </p:tgtEl>
                                        <p:attrNameLst>
                                          <p:attrName>ppt_y</p:attrName>
                                        </p:attrNameLst>
                                      </p:cBhvr>
                                      <p:tavLst>
                                        <p:tav tm="0">
                                          <p:val>
                                            <p:strVal val="#ppt_y-.03"/>
                                          </p:val>
                                        </p:tav>
                                        <p:tav tm="100000">
                                          <p:val>
                                            <p:strVal val="#ppt_y"/>
                                          </p:val>
                                        </p:tav>
                                      </p:tavLst>
                                    </p:anim>
                                  </p:childTnLst>
                                </p:cTn>
                              </p:par>
                              <p:par>
                                <p:cTn id="55" presetID="37" presetClass="entr" presetSubtype="0" fill="hold" nodeType="withEffect">
                                  <p:stCondLst>
                                    <p:cond delay="5000"/>
                                  </p:stCondLst>
                                  <p:childTnLst>
                                    <p:set>
                                      <p:cBhvr>
                                        <p:cTn id="56" dur="1" fill="hold">
                                          <p:stCondLst>
                                            <p:cond delay="0"/>
                                          </p:stCondLst>
                                        </p:cTn>
                                        <p:tgtEl>
                                          <p:spTgt spid="3">
                                            <p:txEl>
                                              <p:pRg st="7" end="7"/>
                                            </p:txEl>
                                          </p:spTgt>
                                        </p:tgtEl>
                                        <p:attrNameLst>
                                          <p:attrName>style.visibility</p:attrName>
                                        </p:attrNameLst>
                                      </p:cBhvr>
                                      <p:to>
                                        <p:strVal val="visible"/>
                                      </p:to>
                                    </p:set>
                                    <p:animEffect transition="in" filter="fade">
                                      <p:cBhvr>
                                        <p:cTn id="57" dur="1000"/>
                                        <p:tgtEl>
                                          <p:spTgt spid="3">
                                            <p:txEl>
                                              <p:pRg st="7" end="7"/>
                                            </p:txEl>
                                          </p:spTgt>
                                        </p:tgtEl>
                                      </p:cBhvr>
                                    </p:animEffect>
                                    <p:anim calcmode="lin" valueType="num">
                                      <p:cBhvr>
                                        <p:cTn id="58"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9" dur="900" decel="100000" fill="hold"/>
                                        <p:tgtEl>
                                          <p:spTgt spid="3">
                                            <p:txEl>
                                              <p:pRg st="7" end="7"/>
                                            </p:txEl>
                                          </p:spTgt>
                                        </p:tgtEl>
                                        <p:attrNameLst>
                                          <p:attrName>ppt_y</p:attrName>
                                        </p:attrNameLst>
                                      </p:cBhvr>
                                      <p:tavLst>
                                        <p:tav tm="0">
                                          <p:val>
                                            <p:strVal val="#ppt_y+1"/>
                                          </p:val>
                                        </p:tav>
                                        <p:tav tm="100000">
                                          <p:val>
                                            <p:strVal val="#ppt_y-.03"/>
                                          </p:val>
                                        </p:tav>
                                      </p:tavLst>
                                    </p:anim>
                                    <p:anim calcmode="lin" valueType="num">
                                      <p:cBhvr>
                                        <p:cTn id="60" dur="100" accel="100000" fill="hold">
                                          <p:stCondLst>
                                            <p:cond delay="900"/>
                                          </p:stCondLst>
                                        </p:cTn>
                                        <p:tgtEl>
                                          <p:spTgt spid="3">
                                            <p:txEl>
                                              <p:pRg st="7" end="7"/>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a 3">
            <a:extLst>
              <a:ext uri="{FF2B5EF4-FFF2-40B4-BE49-F238E27FC236}">
                <a16:creationId xmlns:a16="http://schemas.microsoft.com/office/drawing/2014/main" id="{01A7A8F9-8AEF-47DE-9B9A-5A656B48F5E8}"/>
              </a:ext>
            </a:extLst>
          </p:cNvPr>
          <p:cNvGraphicFramePr>
            <a:graphicFrameLocks noGrp="1"/>
          </p:cNvGraphicFramePr>
          <p:nvPr>
            <p:extLst>
              <p:ext uri="{D42A27DB-BD31-4B8C-83A1-F6EECF244321}">
                <p14:modId xmlns:p14="http://schemas.microsoft.com/office/powerpoint/2010/main" val="582501023"/>
              </p:ext>
            </p:extLst>
          </p:nvPr>
        </p:nvGraphicFramePr>
        <p:xfrm>
          <a:off x="179387" y="332656"/>
          <a:ext cx="8785225" cy="6407013"/>
        </p:xfrm>
        <a:graphic>
          <a:graphicData uri="http://schemas.openxmlformats.org/drawingml/2006/table">
            <a:tbl>
              <a:tblPr/>
              <a:tblGrid>
                <a:gridCol w="7700394">
                  <a:extLst>
                    <a:ext uri="{9D8B030D-6E8A-4147-A177-3AD203B41FA5}">
                      <a16:colId xmlns:a16="http://schemas.microsoft.com/office/drawing/2014/main" val="20000"/>
                    </a:ext>
                  </a:extLst>
                </a:gridCol>
                <a:gridCol w="1084831">
                  <a:extLst>
                    <a:ext uri="{9D8B030D-6E8A-4147-A177-3AD203B41FA5}">
                      <a16:colId xmlns:a16="http://schemas.microsoft.com/office/drawing/2014/main" val="20001"/>
                    </a:ext>
                  </a:extLst>
                </a:gridCol>
              </a:tblGrid>
              <a:tr h="396566">
                <a:tc>
                  <a:txBody>
                    <a:bodyPr/>
                    <a:lstStyle/>
                    <a:p>
                      <a:pPr algn="ctr">
                        <a:lnSpc>
                          <a:spcPct val="115000"/>
                        </a:lnSpc>
                        <a:spcAft>
                          <a:spcPts val="0"/>
                        </a:spcAft>
                      </a:pPr>
                      <a:r>
                        <a:rPr lang="sl-SI" sz="2400" b="1" dirty="0">
                          <a:latin typeface="Calibri"/>
                          <a:ea typeface="Times New Roman"/>
                          <a:cs typeface="Calibri"/>
                        </a:rPr>
                        <a:t>KRITERIJI OCENJEVANJA PISNEGA IZDELKA</a:t>
                      </a:r>
                      <a:endParaRPr lang="sl-SI" sz="2400" dirty="0">
                        <a:latin typeface="Calibri"/>
                        <a:ea typeface="Calibri"/>
                        <a:cs typeface="Times New Roman"/>
                      </a:endParaRPr>
                    </a:p>
                  </a:txBody>
                  <a:tcPr marL="41190" marR="411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sl-SI" sz="1800" dirty="0">
                          <a:latin typeface="Calibri"/>
                          <a:ea typeface="Calibri"/>
                          <a:cs typeface="Times New Roman"/>
                        </a:rPr>
                        <a:t>MAX </a:t>
                      </a:r>
                    </a:p>
                  </a:txBody>
                  <a:tcPr marL="41190" marR="411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491248">
                <a:tc>
                  <a:txBody>
                    <a:bodyPr/>
                    <a:lstStyle/>
                    <a:p>
                      <a:pPr>
                        <a:lnSpc>
                          <a:spcPct val="115000"/>
                        </a:lnSpc>
                        <a:spcAft>
                          <a:spcPts val="0"/>
                        </a:spcAft>
                      </a:pPr>
                      <a:r>
                        <a:rPr lang="sl-SI" sz="2400" b="1" dirty="0">
                          <a:latin typeface="Calibri"/>
                          <a:ea typeface="Times New Roman"/>
                          <a:cs typeface="Calibri"/>
                        </a:rPr>
                        <a:t>KAKOVOST IZBIRE PROBLEMA</a:t>
                      </a:r>
                      <a:endParaRPr lang="sl-SI" sz="2400" dirty="0">
                        <a:latin typeface="Calibri"/>
                        <a:ea typeface="Calibri"/>
                        <a:cs typeface="Times New Roman"/>
                      </a:endParaRPr>
                    </a:p>
                  </a:txBody>
                  <a:tcPr marL="41190" marR="411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sl-SI" sz="1800" b="1">
                          <a:latin typeface="Calibri"/>
                          <a:ea typeface="Times New Roman"/>
                          <a:cs typeface="Calibri"/>
                        </a:rPr>
                        <a:t>0 – 10</a:t>
                      </a:r>
                      <a:endParaRPr lang="sl-SI" sz="1800">
                        <a:latin typeface="Calibri"/>
                        <a:ea typeface="Calibri"/>
                        <a:cs typeface="Times New Roman"/>
                      </a:endParaRPr>
                    </a:p>
                  </a:txBody>
                  <a:tcPr marL="41190" marR="411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736869">
                <a:tc>
                  <a:txBody>
                    <a:bodyPr/>
                    <a:lstStyle/>
                    <a:p>
                      <a:pPr>
                        <a:lnSpc>
                          <a:spcPct val="115000"/>
                        </a:lnSpc>
                        <a:spcAft>
                          <a:spcPts val="0"/>
                        </a:spcAft>
                      </a:pPr>
                      <a:r>
                        <a:rPr lang="sl-SI" sz="2400" b="1" dirty="0">
                          <a:latin typeface="Calibri"/>
                          <a:ea typeface="Times New Roman"/>
                          <a:cs typeface="Calibri"/>
                        </a:rPr>
                        <a:t>KAKOVOST OBDELAVE PROBLEMA</a:t>
                      </a:r>
                      <a:endParaRPr lang="sl-SI" sz="2400" dirty="0">
                        <a:latin typeface="Calibri"/>
                        <a:ea typeface="Calibri"/>
                        <a:cs typeface="Times New Roman"/>
                      </a:endParaRPr>
                    </a:p>
                  </a:txBody>
                  <a:tcPr marL="41190" marR="411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sl-SI" sz="1800" b="1">
                          <a:latin typeface="Calibri"/>
                          <a:ea typeface="Times New Roman"/>
                          <a:cs typeface="Calibri"/>
                        </a:rPr>
                        <a:t>0 – 20</a:t>
                      </a:r>
                      <a:endParaRPr lang="sl-SI" sz="1800">
                        <a:latin typeface="Calibri"/>
                        <a:ea typeface="Calibri"/>
                        <a:cs typeface="Times New Roman"/>
                      </a:endParaRPr>
                    </a:p>
                  </a:txBody>
                  <a:tcPr marL="41190" marR="411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91248">
                <a:tc>
                  <a:txBody>
                    <a:bodyPr/>
                    <a:lstStyle/>
                    <a:p>
                      <a:pPr>
                        <a:lnSpc>
                          <a:spcPct val="115000"/>
                        </a:lnSpc>
                        <a:spcAft>
                          <a:spcPts val="0"/>
                        </a:spcAft>
                      </a:pPr>
                      <a:r>
                        <a:rPr lang="sl-SI" sz="2400" b="1" dirty="0">
                          <a:latin typeface="Calibri"/>
                          <a:ea typeface="Times New Roman"/>
                          <a:cs typeface="Calibri"/>
                        </a:rPr>
                        <a:t>KAKOVOST PODAJANJA REŠITVE</a:t>
                      </a:r>
                      <a:endParaRPr lang="sl-SI" sz="2400" dirty="0">
                        <a:latin typeface="Calibri"/>
                        <a:ea typeface="Calibri"/>
                        <a:cs typeface="Times New Roman"/>
                      </a:endParaRPr>
                    </a:p>
                  </a:txBody>
                  <a:tcPr marL="41190" marR="411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sl-SI" sz="1800" b="1">
                          <a:latin typeface="Calibri"/>
                          <a:ea typeface="Times New Roman"/>
                          <a:cs typeface="Calibri"/>
                        </a:rPr>
                        <a:t>0 – 20</a:t>
                      </a:r>
                      <a:endParaRPr lang="sl-SI" sz="1800">
                        <a:latin typeface="Calibri"/>
                        <a:ea typeface="Calibri"/>
                        <a:cs typeface="Times New Roman"/>
                      </a:endParaRPr>
                    </a:p>
                  </a:txBody>
                  <a:tcPr marL="41190" marR="411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91248">
                <a:tc>
                  <a:txBody>
                    <a:bodyPr/>
                    <a:lstStyle/>
                    <a:p>
                      <a:pPr>
                        <a:lnSpc>
                          <a:spcPct val="115000"/>
                        </a:lnSpc>
                        <a:spcAft>
                          <a:spcPts val="0"/>
                        </a:spcAft>
                      </a:pPr>
                      <a:r>
                        <a:rPr lang="sl-SI" sz="2400" b="1" dirty="0">
                          <a:latin typeface="Calibri"/>
                          <a:ea typeface="Times New Roman"/>
                          <a:cs typeface="Calibri"/>
                        </a:rPr>
                        <a:t>METODOLOGIJA</a:t>
                      </a:r>
                      <a:endParaRPr lang="sl-SI" sz="2400" dirty="0">
                        <a:latin typeface="Calibri"/>
                        <a:ea typeface="Calibri"/>
                        <a:cs typeface="Times New Roman"/>
                      </a:endParaRPr>
                    </a:p>
                  </a:txBody>
                  <a:tcPr marL="41190" marR="411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sl-SI" sz="1800" b="1">
                          <a:latin typeface="Calibri"/>
                          <a:ea typeface="Times New Roman"/>
                          <a:cs typeface="Calibri"/>
                        </a:rPr>
                        <a:t>0 – 10</a:t>
                      </a:r>
                      <a:endParaRPr lang="sl-SI" sz="1800">
                        <a:latin typeface="Calibri"/>
                        <a:ea typeface="Calibri"/>
                        <a:cs typeface="Times New Roman"/>
                      </a:endParaRPr>
                    </a:p>
                  </a:txBody>
                  <a:tcPr marL="41190" marR="411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91248">
                <a:tc>
                  <a:txBody>
                    <a:bodyPr/>
                    <a:lstStyle/>
                    <a:p>
                      <a:pPr>
                        <a:lnSpc>
                          <a:spcPct val="115000"/>
                        </a:lnSpc>
                        <a:spcAft>
                          <a:spcPts val="0"/>
                        </a:spcAft>
                      </a:pPr>
                      <a:r>
                        <a:rPr lang="sl-SI" sz="2400" b="1" dirty="0">
                          <a:latin typeface="Calibri"/>
                          <a:ea typeface="Times New Roman"/>
                          <a:cs typeface="Calibri"/>
                        </a:rPr>
                        <a:t>UPORABA LITERATURE</a:t>
                      </a:r>
                      <a:endParaRPr lang="sl-SI" sz="2400" dirty="0">
                        <a:latin typeface="Calibri"/>
                        <a:ea typeface="Calibri"/>
                        <a:cs typeface="Times New Roman"/>
                      </a:endParaRPr>
                    </a:p>
                  </a:txBody>
                  <a:tcPr marL="41190" marR="411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sl-SI" sz="1800" b="1">
                          <a:latin typeface="Calibri"/>
                          <a:ea typeface="Times New Roman"/>
                          <a:cs typeface="Calibri"/>
                        </a:rPr>
                        <a:t>0 – 10</a:t>
                      </a:r>
                      <a:endParaRPr lang="sl-SI" sz="1800">
                        <a:latin typeface="Calibri"/>
                        <a:ea typeface="Calibri"/>
                        <a:cs typeface="Times New Roman"/>
                      </a:endParaRPr>
                    </a:p>
                  </a:txBody>
                  <a:tcPr marL="41190" marR="411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491248">
                <a:tc>
                  <a:txBody>
                    <a:bodyPr/>
                    <a:lstStyle/>
                    <a:p>
                      <a:pPr>
                        <a:lnSpc>
                          <a:spcPct val="115000"/>
                        </a:lnSpc>
                        <a:spcAft>
                          <a:spcPts val="0"/>
                        </a:spcAft>
                      </a:pPr>
                      <a:r>
                        <a:rPr lang="sl-SI" sz="2400" b="1" dirty="0">
                          <a:latin typeface="Calibri"/>
                          <a:ea typeface="Times New Roman"/>
                          <a:cs typeface="Calibri"/>
                        </a:rPr>
                        <a:t>UREJENOST NALOGE</a:t>
                      </a:r>
                      <a:endParaRPr lang="sl-SI" sz="2400" dirty="0">
                        <a:latin typeface="Calibri"/>
                        <a:ea typeface="Calibri"/>
                        <a:cs typeface="Times New Roman"/>
                      </a:endParaRPr>
                    </a:p>
                  </a:txBody>
                  <a:tcPr marL="41190" marR="411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sl-SI" sz="1800" b="1">
                          <a:latin typeface="Calibri"/>
                          <a:ea typeface="Times New Roman"/>
                          <a:cs typeface="Calibri"/>
                        </a:rPr>
                        <a:t>0 – 10</a:t>
                      </a:r>
                      <a:endParaRPr lang="sl-SI" sz="1800">
                        <a:latin typeface="Calibri"/>
                        <a:ea typeface="Calibri"/>
                        <a:cs typeface="Times New Roman"/>
                      </a:endParaRPr>
                    </a:p>
                  </a:txBody>
                  <a:tcPr marL="41190" marR="411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395962">
                <a:tc>
                  <a:txBody>
                    <a:bodyPr/>
                    <a:lstStyle/>
                    <a:p>
                      <a:pPr>
                        <a:lnSpc>
                          <a:spcPct val="115000"/>
                        </a:lnSpc>
                        <a:spcAft>
                          <a:spcPts val="0"/>
                        </a:spcAft>
                      </a:pPr>
                      <a:r>
                        <a:rPr lang="sl-SI" sz="2400" b="1" dirty="0">
                          <a:latin typeface="Calibri"/>
                          <a:ea typeface="Times New Roman"/>
                          <a:cs typeface="Calibri"/>
                        </a:rPr>
                        <a:t>JEZIK</a:t>
                      </a:r>
                      <a:endParaRPr lang="sl-SI" sz="2400" dirty="0">
                        <a:latin typeface="Calibri"/>
                        <a:ea typeface="Calibri"/>
                        <a:cs typeface="Times New Roman"/>
                      </a:endParaRPr>
                    </a:p>
                  </a:txBody>
                  <a:tcPr marL="41190" marR="411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sl-SI" sz="1800" b="1">
                          <a:latin typeface="Calibri"/>
                          <a:ea typeface="Times New Roman"/>
                          <a:cs typeface="Calibri"/>
                        </a:rPr>
                        <a:t>0 – 10</a:t>
                      </a:r>
                      <a:endParaRPr lang="sl-SI" sz="1800">
                        <a:latin typeface="Calibri"/>
                        <a:ea typeface="Calibri"/>
                        <a:cs typeface="Times New Roman"/>
                      </a:endParaRPr>
                    </a:p>
                  </a:txBody>
                  <a:tcPr marL="41190" marR="411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816626">
                <a:tc>
                  <a:txBody>
                    <a:bodyPr/>
                    <a:lstStyle/>
                    <a:p>
                      <a:pPr>
                        <a:lnSpc>
                          <a:spcPct val="115000"/>
                        </a:lnSpc>
                        <a:spcAft>
                          <a:spcPts val="0"/>
                        </a:spcAft>
                      </a:pPr>
                      <a:r>
                        <a:rPr lang="sl-SI" sz="2400" b="1" dirty="0">
                          <a:latin typeface="Calibri"/>
                          <a:ea typeface="Times New Roman"/>
                          <a:cs typeface="Calibri"/>
                        </a:rPr>
                        <a:t>STOPNJA OSREDOTOČENOSTI NA IZBRANO STROKO/STOPNJA PREPLETANJA STROK </a:t>
                      </a:r>
                      <a:endParaRPr lang="sl-SI" sz="2400" dirty="0">
                        <a:latin typeface="Calibri"/>
                        <a:ea typeface="Calibri"/>
                        <a:cs typeface="Times New Roman"/>
                      </a:endParaRPr>
                    </a:p>
                  </a:txBody>
                  <a:tcPr marL="41190" marR="411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sl-SI" sz="1800" b="1">
                          <a:latin typeface="Calibri"/>
                          <a:ea typeface="Times New Roman"/>
                          <a:cs typeface="Calibri"/>
                        </a:rPr>
                        <a:t>0 – 10</a:t>
                      </a:r>
                      <a:endParaRPr lang="sl-SI" sz="1800">
                        <a:latin typeface="Calibri"/>
                        <a:ea typeface="Calibri"/>
                        <a:cs typeface="Times New Roman"/>
                      </a:endParaRPr>
                    </a:p>
                  </a:txBody>
                  <a:tcPr marL="41190" marR="411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491248">
                <a:tc>
                  <a:txBody>
                    <a:bodyPr/>
                    <a:lstStyle/>
                    <a:p>
                      <a:pPr>
                        <a:lnSpc>
                          <a:spcPct val="115000"/>
                        </a:lnSpc>
                        <a:spcAft>
                          <a:spcPts val="0"/>
                        </a:spcAft>
                      </a:pPr>
                      <a:r>
                        <a:rPr lang="sl-SI" sz="2400" b="1" dirty="0">
                          <a:latin typeface="Calibri"/>
                          <a:ea typeface="Times New Roman"/>
                          <a:cs typeface="Calibri"/>
                        </a:rPr>
                        <a:t>UPOŠTEVANJE DRUŽBENE ODGOVORNOSTI, TRAJNOSTI, NAPREDKA </a:t>
                      </a:r>
                      <a:endParaRPr lang="sl-SI" sz="2400" dirty="0">
                        <a:latin typeface="Calibri"/>
                        <a:ea typeface="Calibri"/>
                        <a:cs typeface="Times New Roman"/>
                      </a:endParaRPr>
                    </a:p>
                  </a:txBody>
                  <a:tcPr marL="41190" marR="411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sl-SI" sz="1800" b="1">
                          <a:latin typeface="Calibri"/>
                          <a:ea typeface="Times New Roman"/>
                          <a:cs typeface="Calibri"/>
                        </a:rPr>
                        <a:t>0 – 10</a:t>
                      </a:r>
                      <a:endParaRPr lang="sl-SI" sz="1800">
                        <a:latin typeface="Calibri"/>
                        <a:ea typeface="Calibri"/>
                        <a:cs typeface="Times New Roman"/>
                      </a:endParaRPr>
                    </a:p>
                  </a:txBody>
                  <a:tcPr marL="41190" marR="411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491248">
                <a:tc>
                  <a:txBody>
                    <a:bodyPr/>
                    <a:lstStyle/>
                    <a:p>
                      <a:pPr>
                        <a:lnSpc>
                          <a:spcPct val="115000"/>
                        </a:lnSpc>
                        <a:spcAft>
                          <a:spcPts val="0"/>
                        </a:spcAft>
                      </a:pPr>
                      <a:r>
                        <a:rPr lang="sl-SI" sz="2400" b="1" dirty="0">
                          <a:latin typeface="Calibri"/>
                          <a:ea typeface="Times New Roman"/>
                          <a:cs typeface="Calibri"/>
                        </a:rPr>
                        <a:t>NADOMESTNI KRITERIJ</a:t>
                      </a:r>
                      <a:endParaRPr lang="sl-SI" sz="2400" dirty="0">
                        <a:latin typeface="Calibri"/>
                        <a:ea typeface="Calibri"/>
                        <a:cs typeface="Times New Roman"/>
                      </a:endParaRPr>
                    </a:p>
                  </a:txBody>
                  <a:tcPr marL="41190" marR="411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sl-SI" sz="1800">
                        <a:latin typeface="Calibri"/>
                        <a:ea typeface="Calibri"/>
                        <a:cs typeface="Times New Roman"/>
                      </a:endParaRPr>
                    </a:p>
                  </a:txBody>
                  <a:tcPr marL="41190" marR="411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296955">
                <a:tc>
                  <a:txBody>
                    <a:bodyPr/>
                    <a:lstStyle/>
                    <a:p>
                      <a:pPr algn="ctr">
                        <a:lnSpc>
                          <a:spcPct val="115000"/>
                        </a:lnSpc>
                        <a:spcAft>
                          <a:spcPts val="0"/>
                        </a:spcAft>
                      </a:pPr>
                      <a:r>
                        <a:rPr lang="sl-SI" sz="1800" b="1">
                          <a:latin typeface="Calibri"/>
                          <a:ea typeface="Times New Roman"/>
                          <a:cs typeface="Calibri"/>
                        </a:rPr>
                        <a:t>SKUPAJ</a:t>
                      </a:r>
                      <a:endParaRPr lang="sl-SI" sz="1800">
                        <a:latin typeface="Calibri"/>
                        <a:ea typeface="Calibri"/>
                        <a:cs typeface="Times New Roman"/>
                      </a:endParaRPr>
                    </a:p>
                  </a:txBody>
                  <a:tcPr marL="41190" marR="411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sl-SI" sz="1800" b="1" dirty="0">
                          <a:latin typeface="Calibri"/>
                          <a:ea typeface="Times New Roman"/>
                          <a:cs typeface="Calibri"/>
                        </a:rPr>
                        <a:t>MAX 110</a:t>
                      </a:r>
                      <a:endParaRPr lang="sl-SI" sz="1800" b="1" dirty="0">
                        <a:latin typeface="Calibri"/>
                        <a:ea typeface="Calibri"/>
                        <a:cs typeface="Times New Roman"/>
                      </a:endParaRPr>
                    </a:p>
                  </a:txBody>
                  <a:tcPr marL="41190" marR="411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bl>
          </a:graphicData>
        </a:graphic>
      </p:graphicFrame>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a 3">
            <a:extLst>
              <a:ext uri="{FF2B5EF4-FFF2-40B4-BE49-F238E27FC236}">
                <a16:creationId xmlns:a16="http://schemas.microsoft.com/office/drawing/2014/main" id="{4D0EDD0C-250F-4EAA-A961-2303B6FB32C8}"/>
              </a:ext>
            </a:extLst>
          </p:cNvPr>
          <p:cNvGraphicFramePr>
            <a:graphicFrameLocks noGrp="1"/>
          </p:cNvGraphicFramePr>
          <p:nvPr/>
        </p:nvGraphicFramePr>
        <p:xfrm>
          <a:off x="250825" y="115888"/>
          <a:ext cx="8713788" cy="6626227"/>
        </p:xfrm>
        <a:graphic>
          <a:graphicData uri="http://schemas.openxmlformats.org/drawingml/2006/table">
            <a:tbl>
              <a:tblPr/>
              <a:tblGrid>
                <a:gridCol w="7637779">
                  <a:extLst>
                    <a:ext uri="{9D8B030D-6E8A-4147-A177-3AD203B41FA5}">
                      <a16:colId xmlns:a16="http://schemas.microsoft.com/office/drawing/2014/main" val="20000"/>
                    </a:ext>
                  </a:extLst>
                </a:gridCol>
                <a:gridCol w="1076009">
                  <a:extLst>
                    <a:ext uri="{9D8B030D-6E8A-4147-A177-3AD203B41FA5}">
                      <a16:colId xmlns:a16="http://schemas.microsoft.com/office/drawing/2014/main" val="20001"/>
                    </a:ext>
                  </a:extLst>
                </a:gridCol>
              </a:tblGrid>
              <a:tr h="648455">
                <a:tc>
                  <a:txBody>
                    <a:bodyPr/>
                    <a:lstStyle/>
                    <a:p>
                      <a:pPr algn="ctr">
                        <a:lnSpc>
                          <a:spcPct val="115000"/>
                        </a:lnSpc>
                        <a:spcAft>
                          <a:spcPts val="0"/>
                        </a:spcAft>
                      </a:pPr>
                      <a:r>
                        <a:rPr lang="sl-SI" sz="2400" b="1" dirty="0">
                          <a:latin typeface="Calibri"/>
                          <a:ea typeface="Times New Roman"/>
                          <a:cs typeface="Calibri"/>
                        </a:rPr>
                        <a:t>KRITERIJI OCENJEVANJA ZAGOVORA</a:t>
                      </a:r>
                      <a:endParaRPr lang="sl-SI" sz="2400" dirty="0">
                        <a:latin typeface="Calibri"/>
                        <a:ea typeface="Calibri"/>
                        <a:cs typeface="Times New Roman"/>
                      </a:endParaRPr>
                    </a:p>
                  </a:txBody>
                  <a:tcPr marL="41193" marR="41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sl-SI" sz="1800" dirty="0">
                          <a:latin typeface="Calibri"/>
                          <a:ea typeface="Calibri"/>
                          <a:cs typeface="Times New Roman"/>
                        </a:rPr>
                        <a:t>MAX </a:t>
                      </a:r>
                    </a:p>
                  </a:txBody>
                  <a:tcPr marL="41193" marR="41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805828">
                <a:tc>
                  <a:txBody>
                    <a:bodyPr/>
                    <a:lstStyle/>
                    <a:p>
                      <a:pPr>
                        <a:lnSpc>
                          <a:spcPct val="115000"/>
                        </a:lnSpc>
                        <a:spcAft>
                          <a:spcPts val="0"/>
                        </a:spcAft>
                      </a:pPr>
                      <a:r>
                        <a:rPr lang="sl-SI" sz="2400" b="1" dirty="0">
                          <a:latin typeface="Calibri"/>
                          <a:ea typeface="Times New Roman"/>
                          <a:cs typeface="Calibri"/>
                        </a:rPr>
                        <a:t>STRUKTURA, VSEBINA, PREDSTAVITEV</a:t>
                      </a:r>
                      <a:endParaRPr lang="sl-SI" sz="2400" dirty="0">
                        <a:latin typeface="Calibri"/>
                        <a:ea typeface="Calibri"/>
                        <a:cs typeface="Times New Roman"/>
                      </a:endParaRPr>
                    </a:p>
                  </a:txBody>
                  <a:tcPr marL="41193" marR="41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sl-SI" sz="1800" b="1">
                          <a:latin typeface="Calibri"/>
                          <a:ea typeface="Times New Roman"/>
                          <a:cs typeface="Calibri"/>
                        </a:rPr>
                        <a:t>0 – 10</a:t>
                      </a:r>
                      <a:endParaRPr lang="sl-SI" sz="1800">
                        <a:latin typeface="Calibri"/>
                        <a:ea typeface="Calibri"/>
                        <a:cs typeface="Times New Roman"/>
                      </a:endParaRPr>
                    </a:p>
                  </a:txBody>
                  <a:tcPr marL="41193" marR="41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620431">
                <a:tc>
                  <a:txBody>
                    <a:bodyPr/>
                    <a:lstStyle/>
                    <a:p>
                      <a:pPr>
                        <a:lnSpc>
                          <a:spcPct val="115000"/>
                        </a:lnSpc>
                        <a:spcAft>
                          <a:spcPts val="0"/>
                        </a:spcAft>
                      </a:pPr>
                      <a:r>
                        <a:rPr lang="sl-SI" sz="2400" b="1" dirty="0">
                          <a:latin typeface="Calibri"/>
                          <a:ea typeface="Times New Roman"/>
                          <a:cs typeface="Calibri"/>
                        </a:rPr>
                        <a:t>KOMUNIKATIVNOST </a:t>
                      </a:r>
                      <a:endParaRPr lang="sl-SI" sz="2400" dirty="0">
                        <a:latin typeface="Calibri"/>
                        <a:ea typeface="Calibri"/>
                        <a:cs typeface="Times New Roman"/>
                      </a:endParaRPr>
                    </a:p>
                  </a:txBody>
                  <a:tcPr marL="41193" marR="41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sl-SI" sz="1800" b="1">
                          <a:latin typeface="Calibri"/>
                          <a:ea typeface="Times New Roman"/>
                          <a:cs typeface="Calibri"/>
                        </a:rPr>
                        <a:t>0 – 10</a:t>
                      </a:r>
                      <a:endParaRPr lang="sl-SI" sz="1800">
                        <a:latin typeface="Calibri"/>
                        <a:ea typeface="Calibri"/>
                        <a:cs typeface="Times New Roman"/>
                      </a:endParaRPr>
                    </a:p>
                  </a:txBody>
                  <a:tcPr marL="41193" marR="41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620431">
                <a:tc>
                  <a:txBody>
                    <a:bodyPr/>
                    <a:lstStyle/>
                    <a:p>
                      <a:pPr>
                        <a:lnSpc>
                          <a:spcPct val="115000"/>
                        </a:lnSpc>
                        <a:spcAft>
                          <a:spcPts val="0"/>
                        </a:spcAft>
                      </a:pPr>
                      <a:r>
                        <a:rPr lang="sl-SI" sz="2400" b="1" dirty="0">
                          <a:latin typeface="Calibri"/>
                          <a:ea typeface="Times New Roman"/>
                          <a:cs typeface="Calibri"/>
                        </a:rPr>
                        <a:t>JEZIK </a:t>
                      </a:r>
                      <a:endParaRPr lang="sl-SI" sz="2400" dirty="0">
                        <a:latin typeface="Calibri"/>
                        <a:ea typeface="Calibri"/>
                        <a:cs typeface="Times New Roman"/>
                      </a:endParaRPr>
                    </a:p>
                  </a:txBody>
                  <a:tcPr marL="41193" marR="41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sl-SI" sz="1800" b="1">
                          <a:latin typeface="Calibri"/>
                          <a:ea typeface="Times New Roman"/>
                          <a:cs typeface="Calibri"/>
                        </a:rPr>
                        <a:t>0 – 10</a:t>
                      </a:r>
                      <a:endParaRPr lang="sl-SI" sz="1800">
                        <a:latin typeface="Calibri"/>
                        <a:ea typeface="Calibri"/>
                        <a:cs typeface="Times New Roman"/>
                      </a:endParaRPr>
                    </a:p>
                  </a:txBody>
                  <a:tcPr marL="41193" marR="41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620431">
                <a:tc>
                  <a:txBody>
                    <a:bodyPr/>
                    <a:lstStyle/>
                    <a:p>
                      <a:pPr>
                        <a:lnSpc>
                          <a:spcPct val="115000"/>
                        </a:lnSpc>
                        <a:spcAft>
                          <a:spcPts val="0"/>
                        </a:spcAft>
                      </a:pPr>
                      <a:r>
                        <a:rPr lang="sl-SI" sz="2400" b="1" dirty="0">
                          <a:latin typeface="Calibri"/>
                          <a:ea typeface="Times New Roman"/>
                          <a:cs typeface="Calibri"/>
                        </a:rPr>
                        <a:t>ZNANJE </a:t>
                      </a:r>
                      <a:endParaRPr lang="sl-SI" sz="2400" dirty="0">
                        <a:latin typeface="Calibri"/>
                        <a:ea typeface="Calibri"/>
                        <a:cs typeface="Times New Roman"/>
                      </a:endParaRPr>
                    </a:p>
                  </a:txBody>
                  <a:tcPr marL="41193" marR="41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sl-SI" sz="1800" b="1" dirty="0">
                          <a:latin typeface="Calibri"/>
                          <a:ea typeface="Times New Roman"/>
                          <a:cs typeface="Calibri"/>
                        </a:rPr>
                        <a:t>0 – 10</a:t>
                      </a:r>
                      <a:endParaRPr lang="sl-SI" sz="1800" dirty="0">
                        <a:latin typeface="Calibri"/>
                        <a:ea typeface="Calibri"/>
                        <a:cs typeface="Times New Roman"/>
                      </a:endParaRPr>
                    </a:p>
                  </a:txBody>
                  <a:tcPr marL="41193" marR="41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620431">
                <a:tc>
                  <a:txBody>
                    <a:bodyPr/>
                    <a:lstStyle/>
                    <a:p>
                      <a:pPr>
                        <a:lnSpc>
                          <a:spcPct val="115000"/>
                        </a:lnSpc>
                        <a:spcAft>
                          <a:spcPts val="0"/>
                        </a:spcAft>
                      </a:pPr>
                      <a:r>
                        <a:rPr lang="sl-SI" sz="2400" b="1" dirty="0">
                          <a:latin typeface="Calibri"/>
                          <a:ea typeface="Times New Roman"/>
                          <a:cs typeface="Calibri"/>
                        </a:rPr>
                        <a:t>OBVLADOVANJE SNOVI </a:t>
                      </a:r>
                      <a:endParaRPr lang="sl-SI" sz="2400" dirty="0">
                        <a:latin typeface="Calibri"/>
                        <a:ea typeface="Calibri"/>
                        <a:cs typeface="Times New Roman"/>
                      </a:endParaRPr>
                    </a:p>
                  </a:txBody>
                  <a:tcPr marL="41193" marR="41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sl-SI" sz="1800" b="1" dirty="0">
                          <a:latin typeface="Calibri"/>
                          <a:ea typeface="Times New Roman"/>
                          <a:cs typeface="Calibri"/>
                        </a:rPr>
                        <a:t>0 – 10</a:t>
                      </a:r>
                      <a:endParaRPr lang="sl-SI" sz="1800" dirty="0">
                        <a:latin typeface="Calibri"/>
                        <a:ea typeface="Calibri"/>
                        <a:cs typeface="Times New Roman"/>
                      </a:endParaRPr>
                    </a:p>
                  </a:txBody>
                  <a:tcPr marL="41193" marR="41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108856">
                <a:tc>
                  <a:txBody>
                    <a:bodyPr/>
                    <a:lstStyle/>
                    <a:p>
                      <a:pPr>
                        <a:lnSpc>
                          <a:spcPct val="115000"/>
                        </a:lnSpc>
                        <a:spcAft>
                          <a:spcPts val="0"/>
                        </a:spcAft>
                      </a:pPr>
                      <a:r>
                        <a:rPr lang="sl-SI" sz="2400" b="1" dirty="0">
                          <a:latin typeface="Calibri"/>
                          <a:ea typeface="Times New Roman"/>
                          <a:cs typeface="Calibri"/>
                        </a:rPr>
                        <a:t>STOPNJA OSREDOTOČENOSTI NA IZBRANO STROKO/STOPNJA PREPLETANJA STROK </a:t>
                      </a:r>
                      <a:endParaRPr lang="sl-SI" sz="2400" dirty="0">
                        <a:latin typeface="Calibri"/>
                        <a:ea typeface="Calibri"/>
                        <a:cs typeface="Times New Roman"/>
                      </a:endParaRPr>
                    </a:p>
                  </a:txBody>
                  <a:tcPr marL="41193" marR="41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sl-SI" sz="1800" b="1" dirty="0">
                          <a:latin typeface="Calibri"/>
                          <a:ea typeface="Times New Roman"/>
                          <a:cs typeface="Calibri"/>
                        </a:rPr>
                        <a:t>0 – 10</a:t>
                      </a:r>
                      <a:endParaRPr lang="sl-SI" sz="1800" dirty="0">
                        <a:latin typeface="Calibri"/>
                        <a:ea typeface="Calibri"/>
                        <a:cs typeface="Times New Roman"/>
                      </a:endParaRPr>
                    </a:p>
                  </a:txBody>
                  <a:tcPr marL="41193" marR="41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805828">
                <a:tc>
                  <a:txBody>
                    <a:bodyPr/>
                    <a:lstStyle/>
                    <a:p>
                      <a:pPr>
                        <a:lnSpc>
                          <a:spcPct val="115000"/>
                        </a:lnSpc>
                        <a:spcAft>
                          <a:spcPts val="0"/>
                        </a:spcAft>
                      </a:pPr>
                      <a:r>
                        <a:rPr lang="sl-SI" sz="2400" b="1" dirty="0">
                          <a:latin typeface="Calibri"/>
                          <a:ea typeface="Times New Roman"/>
                          <a:cs typeface="Calibri"/>
                        </a:rPr>
                        <a:t>NADOMESTNI KRITERIJ </a:t>
                      </a:r>
                      <a:endParaRPr lang="sl-SI" sz="2400" dirty="0">
                        <a:latin typeface="Calibri"/>
                        <a:ea typeface="Calibri"/>
                        <a:cs typeface="Times New Roman"/>
                      </a:endParaRPr>
                    </a:p>
                  </a:txBody>
                  <a:tcPr marL="41193" marR="41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sl-SI" sz="1800" dirty="0">
                        <a:latin typeface="Calibri"/>
                        <a:ea typeface="Calibri"/>
                        <a:cs typeface="Times New Roman"/>
                      </a:endParaRPr>
                    </a:p>
                  </a:txBody>
                  <a:tcPr marL="41193" marR="41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775536">
                <a:tc>
                  <a:txBody>
                    <a:bodyPr/>
                    <a:lstStyle/>
                    <a:p>
                      <a:pPr algn="ctr">
                        <a:lnSpc>
                          <a:spcPct val="115000"/>
                        </a:lnSpc>
                        <a:spcAft>
                          <a:spcPts val="0"/>
                        </a:spcAft>
                      </a:pPr>
                      <a:r>
                        <a:rPr lang="sl-SI" sz="1800" b="1" dirty="0">
                          <a:latin typeface="Calibri"/>
                          <a:ea typeface="Times New Roman"/>
                          <a:cs typeface="Calibri"/>
                        </a:rPr>
                        <a:t>SKUPAJ</a:t>
                      </a:r>
                      <a:endParaRPr lang="sl-SI" sz="1800" dirty="0">
                        <a:latin typeface="Calibri"/>
                        <a:ea typeface="Calibri"/>
                        <a:cs typeface="Times New Roman"/>
                      </a:endParaRPr>
                    </a:p>
                  </a:txBody>
                  <a:tcPr marL="41193" marR="41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sl-SI" sz="1800" b="1" dirty="0">
                          <a:latin typeface="Calibri"/>
                          <a:ea typeface="Times New Roman"/>
                          <a:cs typeface="Calibri"/>
                        </a:rPr>
                        <a:t>MAX 60</a:t>
                      </a:r>
                      <a:endParaRPr lang="sl-SI" sz="1800" dirty="0">
                        <a:latin typeface="Calibri"/>
                        <a:ea typeface="Calibri"/>
                        <a:cs typeface="Times New Roman"/>
                      </a:endParaRPr>
                    </a:p>
                  </a:txBody>
                  <a:tcPr marL="41193" marR="4119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4" name="Text Box 9">
            <a:extLst>
              <a:ext uri="{FF2B5EF4-FFF2-40B4-BE49-F238E27FC236}">
                <a16:creationId xmlns:a16="http://schemas.microsoft.com/office/drawing/2014/main" id="{8B9D1956-685E-418B-9688-1CA962E544B9}"/>
              </a:ext>
            </a:extLst>
          </p:cNvPr>
          <p:cNvSpPr txBox="1">
            <a:spLocks noChangeArrowheads="1"/>
          </p:cNvSpPr>
          <p:nvPr/>
        </p:nvSpPr>
        <p:spPr bwMode="auto">
          <a:xfrm>
            <a:off x="250825" y="1844675"/>
            <a:ext cx="8424863" cy="4940300"/>
          </a:xfrm>
          <a:prstGeom prst="rect">
            <a:avLst/>
          </a:prstGeom>
          <a:noFill/>
          <a:ln w="9525">
            <a:noFill/>
            <a:miter lim="800000"/>
            <a:headEnd/>
            <a:tailEnd/>
          </a:ln>
        </p:spPr>
        <p:txBody>
          <a:bodyPr>
            <a:spAutoFit/>
          </a:bodyPr>
          <a:lstStyle/>
          <a:p>
            <a:pPr eaLnBrk="1" hangingPunct="1">
              <a:lnSpc>
                <a:spcPct val="150000"/>
              </a:lnSpc>
              <a:buFont typeface="Courier New" pitchFamily="49" charset="0"/>
              <a:buChar char="o"/>
              <a:defRPr/>
            </a:pPr>
            <a:r>
              <a:rPr lang="sl-SI" sz="2400" dirty="0">
                <a:latin typeface="+mj-lt"/>
                <a:cs typeface="Arial" charset="0"/>
              </a:rPr>
              <a:t> IZBIRA PODROČJA RAZISKOVANJA OZ. TEME RAZISKOVANJA</a:t>
            </a:r>
          </a:p>
          <a:p>
            <a:pPr eaLnBrk="1" hangingPunct="1">
              <a:lnSpc>
                <a:spcPct val="150000"/>
              </a:lnSpc>
              <a:buFont typeface="Courier New" pitchFamily="49" charset="0"/>
              <a:buChar char="o"/>
              <a:defRPr/>
            </a:pPr>
            <a:r>
              <a:rPr lang="sl-SI" sz="2400" dirty="0">
                <a:latin typeface="+mj-lt"/>
                <a:cs typeface="Arial" charset="0"/>
              </a:rPr>
              <a:t> POSTAVITEV RAZISKOVALNEGA VPRAŠANJA/ PROBLEMA</a:t>
            </a:r>
          </a:p>
          <a:p>
            <a:pPr eaLnBrk="1" hangingPunct="1">
              <a:lnSpc>
                <a:spcPct val="150000"/>
              </a:lnSpc>
              <a:buFont typeface="Courier New" pitchFamily="49" charset="0"/>
              <a:buChar char="o"/>
              <a:defRPr/>
            </a:pPr>
            <a:r>
              <a:rPr lang="sl-SI" sz="2400" dirty="0">
                <a:latin typeface="+mj-lt"/>
                <a:cs typeface="Arial" charset="0"/>
              </a:rPr>
              <a:t> ISKANJE LITERATURE </a:t>
            </a:r>
          </a:p>
          <a:p>
            <a:pPr eaLnBrk="1" hangingPunct="1">
              <a:lnSpc>
                <a:spcPct val="150000"/>
              </a:lnSpc>
              <a:buFont typeface="Courier New" pitchFamily="49" charset="0"/>
              <a:buChar char="o"/>
              <a:defRPr/>
            </a:pPr>
            <a:r>
              <a:rPr lang="sl-SI" sz="2400" dirty="0">
                <a:latin typeface="+mj-lt"/>
                <a:cs typeface="Arial" charset="0"/>
              </a:rPr>
              <a:t> POSTAVITEV HIPOTEZ</a:t>
            </a:r>
          </a:p>
          <a:p>
            <a:pPr eaLnBrk="1" hangingPunct="1">
              <a:lnSpc>
                <a:spcPct val="150000"/>
              </a:lnSpc>
              <a:buFont typeface="Courier New" pitchFamily="49" charset="0"/>
              <a:buChar char="o"/>
              <a:defRPr/>
            </a:pPr>
            <a:r>
              <a:rPr lang="sl-SI" sz="2400" dirty="0">
                <a:latin typeface="+mj-lt"/>
                <a:cs typeface="Arial" charset="0"/>
              </a:rPr>
              <a:t> IZBIRA USTREZNE METODE DELA</a:t>
            </a:r>
          </a:p>
          <a:p>
            <a:pPr eaLnBrk="1" hangingPunct="1">
              <a:lnSpc>
                <a:spcPct val="150000"/>
              </a:lnSpc>
              <a:buFont typeface="Courier New" pitchFamily="49" charset="0"/>
              <a:buChar char="o"/>
              <a:defRPr/>
            </a:pPr>
            <a:r>
              <a:rPr lang="sl-SI" sz="2400" dirty="0">
                <a:latin typeface="+mj-lt"/>
                <a:cs typeface="Arial" charset="0"/>
              </a:rPr>
              <a:t> ZBIRANJE PODATKOV IN OBDELAVA</a:t>
            </a:r>
          </a:p>
          <a:p>
            <a:pPr eaLnBrk="1" hangingPunct="1">
              <a:lnSpc>
                <a:spcPct val="150000"/>
              </a:lnSpc>
              <a:buFont typeface="Courier New" pitchFamily="49" charset="0"/>
              <a:buChar char="o"/>
              <a:defRPr/>
            </a:pPr>
            <a:r>
              <a:rPr lang="sl-SI" sz="2400" dirty="0">
                <a:latin typeface="+mj-lt"/>
                <a:cs typeface="Arial" charset="0"/>
              </a:rPr>
              <a:t> PISANJE RAZISKOVALNE NALOGE – UPOŠTEVAMO NAVODILA ZA PRIPRAVO RN/IP</a:t>
            </a:r>
          </a:p>
          <a:p>
            <a:pPr eaLnBrk="1" hangingPunct="1">
              <a:spcBef>
                <a:spcPct val="50000"/>
              </a:spcBef>
              <a:defRPr/>
            </a:pPr>
            <a:endParaRPr lang="sl-SI" dirty="0">
              <a:latin typeface="Arial Narrow" pitchFamily="34" charset="0"/>
              <a:cs typeface="Arial" charset="0"/>
            </a:endParaRPr>
          </a:p>
        </p:txBody>
      </p:sp>
      <p:sp>
        <p:nvSpPr>
          <p:cNvPr id="286731" name="Rectangle 11">
            <a:extLst>
              <a:ext uri="{FF2B5EF4-FFF2-40B4-BE49-F238E27FC236}">
                <a16:creationId xmlns:a16="http://schemas.microsoft.com/office/drawing/2014/main" id="{BB03AABF-4A99-4A30-867C-33B4039B3C01}"/>
              </a:ext>
            </a:extLst>
          </p:cNvPr>
          <p:cNvSpPr>
            <a:spLocks noChangeArrowheads="1"/>
          </p:cNvSpPr>
          <p:nvPr/>
        </p:nvSpPr>
        <p:spPr bwMode="auto">
          <a:xfrm>
            <a:off x="468313" y="836613"/>
            <a:ext cx="8137525" cy="390525"/>
          </a:xfrm>
          <a:prstGeom prst="rect">
            <a:avLst/>
          </a:prstGeom>
          <a:noFill/>
          <a:ln w="9525">
            <a:noFill/>
            <a:miter lim="800000"/>
            <a:headEnd/>
            <a:tailEnd/>
          </a:ln>
          <a:effectLst/>
        </p:spPr>
        <p:txBody>
          <a:bodyPr anchor="ctr" anchorCtr="1"/>
          <a:lstStyle/>
          <a:p>
            <a:pPr algn="ctr" eaLnBrk="1" hangingPunct="1">
              <a:defRPr/>
            </a:pPr>
            <a:r>
              <a:rPr lang="sl-SI" sz="3200" b="1" dirty="0">
                <a:solidFill>
                  <a:schemeClr val="tx2"/>
                </a:solidFill>
                <a:effectLst>
                  <a:outerShdw blurRad="38100" dist="38100" dir="2700000" algn="tl">
                    <a:srgbClr val="000000"/>
                  </a:outerShdw>
                </a:effectLst>
                <a:latin typeface="+mj-lt"/>
                <a:cs typeface="Arial" charset="0"/>
              </a:rPr>
              <a:t>NEKAJ OSNOV RAZISKOVANJA – </a:t>
            </a:r>
          </a:p>
          <a:p>
            <a:pPr algn="ctr" eaLnBrk="1" hangingPunct="1">
              <a:defRPr/>
            </a:pPr>
            <a:r>
              <a:rPr lang="sl-SI" sz="3200" b="1" dirty="0">
                <a:solidFill>
                  <a:schemeClr val="tx2"/>
                </a:solidFill>
                <a:effectLst>
                  <a:outerShdw blurRad="38100" dist="38100" dir="2700000" algn="tl">
                    <a:srgbClr val="000000"/>
                  </a:outerShdw>
                </a:effectLst>
                <a:latin typeface="+mj-lt"/>
                <a:cs typeface="Arial" charset="0"/>
              </a:rPr>
              <a:t>KORAKI RAZISKOVANJA</a:t>
            </a:r>
          </a:p>
        </p:txBody>
      </p:sp>
    </p:spTree>
    <p:extLst>
      <p:ext uri="{BB962C8B-B14F-4D97-AF65-F5344CB8AC3E}">
        <p14:creationId xmlns:p14="http://schemas.microsoft.com/office/powerpoint/2010/main" val="3600601839"/>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28673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1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4" grpId="0"/>
      <p:bldP spid="286731" grpId="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4" name="Text Box 9">
            <a:extLst>
              <a:ext uri="{FF2B5EF4-FFF2-40B4-BE49-F238E27FC236}">
                <a16:creationId xmlns:a16="http://schemas.microsoft.com/office/drawing/2014/main" id="{741BDF32-8FB2-47E6-B8FC-49AED916A863}"/>
              </a:ext>
            </a:extLst>
          </p:cNvPr>
          <p:cNvSpPr txBox="1">
            <a:spLocks noChangeArrowheads="1"/>
          </p:cNvSpPr>
          <p:nvPr/>
        </p:nvSpPr>
        <p:spPr bwMode="auto">
          <a:xfrm>
            <a:off x="117475" y="1936750"/>
            <a:ext cx="3284538" cy="3994150"/>
          </a:xfrm>
          <a:prstGeom prst="rect">
            <a:avLst/>
          </a:prstGeom>
          <a:noFill/>
          <a:ln w="9525">
            <a:noFill/>
            <a:miter lim="800000"/>
            <a:headEnd/>
            <a:tailEnd/>
          </a:ln>
        </p:spPr>
        <p:txBody>
          <a:bodyPr>
            <a:spAutoFit/>
          </a:bodyPr>
          <a:lstStyle/>
          <a:p>
            <a:pPr marL="342900" indent="-342900" eaLnBrk="1" hangingPunct="1">
              <a:lnSpc>
                <a:spcPct val="150000"/>
              </a:lnSpc>
              <a:buFont typeface="+mj-lt"/>
              <a:buAutoNum type="arabicPeriod"/>
              <a:defRPr/>
            </a:pPr>
            <a:r>
              <a:rPr lang="sl-SI" sz="1400" dirty="0">
                <a:latin typeface="+mj-lt"/>
                <a:cs typeface="Arial" charset="0"/>
              </a:rPr>
              <a:t> IZBIRA PODROČJA RAZISKOVANJA OZ. TEME RAZISKOVANJA</a:t>
            </a:r>
          </a:p>
          <a:p>
            <a:pPr marL="342900" indent="-342900" eaLnBrk="1" hangingPunct="1">
              <a:lnSpc>
                <a:spcPct val="150000"/>
              </a:lnSpc>
              <a:buFont typeface="+mj-lt"/>
              <a:buAutoNum type="arabicPeriod"/>
              <a:defRPr/>
            </a:pPr>
            <a:r>
              <a:rPr lang="sl-SI" sz="1400" dirty="0">
                <a:latin typeface="+mj-lt"/>
                <a:cs typeface="Arial" charset="0"/>
              </a:rPr>
              <a:t> POSTAVITEV RAZISKOVALNEGA VPRAŠANJA/ PROBLEMA</a:t>
            </a:r>
          </a:p>
          <a:p>
            <a:pPr marL="342900" indent="-342900" eaLnBrk="1" hangingPunct="1">
              <a:lnSpc>
                <a:spcPct val="150000"/>
              </a:lnSpc>
              <a:buFont typeface="+mj-lt"/>
              <a:buAutoNum type="arabicPeriod"/>
              <a:defRPr/>
            </a:pPr>
            <a:r>
              <a:rPr lang="sl-SI" sz="1400" dirty="0">
                <a:latin typeface="+mj-lt"/>
                <a:cs typeface="Arial" charset="0"/>
              </a:rPr>
              <a:t> ISKANJE LITERATURE </a:t>
            </a:r>
          </a:p>
          <a:p>
            <a:pPr marL="342900" indent="-342900" eaLnBrk="1" hangingPunct="1">
              <a:lnSpc>
                <a:spcPct val="150000"/>
              </a:lnSpc>
              <a:buFont typeface="+mj-lt"/>
              <a:buAutoNum type="arabicPeriod"/>
              <a:defRPr/>
            </a:pPr>
            <a:r>
              <a:rPr lang="sl-SI" sz="1400" dirty="0">
                <a:latin typeface="+mj-lt"/>
                <a:cs typeface="Arial" charset="0"/>
              </a:rPr>
              <a:t> POSTAVITEV HIPOTEZ</a:t>
            </a:r>
          </a:p>
          <a:p>
            <a:pPr marL="342900" indent="-342900" eaLnBrk="1" hangingPunct="1">
              <a:lnSpc>
                <a:spcPct val="150000"/>
              </a:lnSpc>
              <a:buFont typeface="+mj-lt"/>
              <a:buAutoNum type="arabicPeriod"/>
              <a:defRPr/>
            </a:pPr>
            <a:r>
              <a:rPr lang="sl-SI" sz="1400" dirty="0">
                <a:latin typeface="+mj-lt"/>
                <a:cs typeface="Arial" charset="0"/>
              </a:rPr>
              <a:t> IZBIRA USTREZNE METODE DELA</a:t>
            </a:r>
          </a:p>
          <a:p>
            <a:pPr marL="342900" indent="-342900" eaLnBrk="1" hangingPunct="1">
              <a:lnSpc>
                <a:spcPct val="150000"/>
              </a:lnSpc>
              <a:buFont typeface="+mj-lt"/>
              <a:buAutoNum type="arabicPeriod"/>
              <a:defRPr/>
            </a:pPr>
            <a:r>
              <a:rPr lang="sl-SI" sz="1400" dirty="0">
                <a:latin typeface="+mj-lt"/>
                <a:cs typeface="Arial" charset="0"/>
              </a:rPr>
              <a:t> ZBIRANJE PODATKOV IN OBDELAVA</a:t>
            </a:r>
          </a:p>
          <a:p>
            <a:pPr marL="342900" indent="-342900" eaLnBrk="1" hangingPunct="1">
              <a:lnSpc>
                <a:spcPct val="150000"/>
              </a:lnSpc>
              <a:buFont typeface="+mj-lt"/>
              <a:buAutoNum type="arabicPeriod"/>
              <a:defRPr/>
            </a:pPr>
            <a:r>
              <a:rPr lang="sl-SI" sz="1400" dirty="0">
                <a:latin typeface="+mj-lt"/>
                <a:cs typeface="Arial" charset="0"/>
              </a:rPr>
              <a:t> PISANJE RAZISKOVALNE NALOGE – UPOŠTEVAMO NAVODILA ZA PRIPRAVO RN/IP</a:t>
            </a:r>
          </a:p>
          <a:p>
            <a:pPr eaLnBrk="1" hangingPunct="1">
              <a:spcBef>
                <a:spcPct val="50000"/>
              </a:spcBef>
              <a:defRPr/>
            </a:pPr>
            <a:endParaRPr lang="sl-SI" sz="1500" dirty="0">
              <a:latin typeface="Arial Narrow" pitchFamily="34" charset="0"/>
              <a:cs typeface="Arial" charset="0"/>
            </a:endParaRPr>
          </a:p>
        </p:txBody>
      </p:sp>
      <p:sp>
        <p:nvSpPr>
          <p:cNvPr id="286731" name="Rectangle 11">
            <a:extLst>
              <a:ext uri="{FF2B5EF4-FFF2-40B4-BE49-F238E27FC236}">
                <a16:creationId xmlns:a16="http://schemas.microsoft.com/office/drawing/2014/main" id="{8A27C3B4-FAA7-421E-B262-B1E2497D4D5C}"/>
              </a:ext>
            </a:extLst>
          </p:cNvPr>
          <p:cNvSpPr>
            <a:spLocks noChangeArrowheads="1"/>
          </p:cNvSpPr>
          <p:nvPr/>
        </p:nvSpPr>
        <p:spPr bwMode="auto">
          <a:xfrm>
            <a:off x="455613" y="744538"/>
            <a:ext cx="8137525" cy="390525"/>
          </a:xfrm>
          <a:prstGeom prst="rect">
            <a:avLst/>
          </a:prstGeom>
          <a:noFill/>
          <a:ln w="9525">
            <a:noFill/>
            <a:miter lim="800000"/>
            <a:headEnd/>
            <a:tailEnd/>
          </a:ln>
          <a:effectLst/>
        </p:spPr>
        <p:txBody>
          <a:bodyPr anchor="ctr" anchorCtr="1"/>
          <a:lstStyle/>
          <a:p>
            <a:pPr algn="ctr" eaLnBrk="1" hangingPunct="1">
              <a:defRPr/>
            </a:pPr>
            <a:r>
              <a:rPr lang="sl-SI" sz="3200" b="1" dirty="0">
                <a:solidFill>
                  <a:schemeClr val="tx2"/>
                </a:solidFill>
                <a:effectLst>
                  <a:outerShdw blurRad="38100" dist="38100" dir="2700000" algn="tl">
                    <a:srgbClr val="000000"/>
                  </a:outerShdw>
                </a:effectLst>
                <a:latin typeface="+mj-lt"/>
                <a:cs typeface="Arial" charset="0"/>
              </a:rPr>
              <a:t>NEKAJ OSNOV RAZISKOVANJA – </a:t>
            </a:r>
          </a:p>
          <a:p>
            <a:pPr algn="ctr" eaLnBrk="1" hangingPunct="1">
              <a:defRPr/>
            </a:pPr>
            <a:r>
              <a:rPr lang="sl-SI" sz="3200" b="1" dirty="0">
                <a:solidFill>
                  <a:schemeClr val="tx2"/>
                </a:solidFill>
                <a:effectLst>
                  <a:outerShdw blurRad="38100" dist="38100" dir="2700000" algn="tl">
                    <a:srgbClr val="000000"/>
                  </a:outerShdw>
                </a:effectLst>
                <a:latin typeface="+mj-lt"/>
                <a:cs typeface="Arial" charset="0"/>
              </a:rPr>
              <a:t>KORAKI RAZISKOVANJA</a:t>
            </a:r>
          </a:p>
        </p:txBody>
      </p:sp>
      <p:sp>
        <p:nvSpPr>
          <p:cNvPr id="4" name="Text Box 9">
            <a:extLst>
              <a:ext uri="{FF2B5EF4-FFF2-40B4-BE49-F238E27FC236}">
                <a16:creationId xmlns:a16="http://schemas.microsoft.com/office/drawing/2014/main" id="{8D66096D-97E5-4D1F-90BC-A6182664231D}"/>
              </a:ext>
            </a:extLst>
          </p:cNvPr>
          <p:cNvSpPr txBox="1">
            <a:spLocks noChangeArrowheads="1"/>
          </p:cNvSpPr>
          <p:nvPr/>
        </p:nvSpPr>
        <p:spPr bwMode="auto">
          <a:xfrm>
            <a:off x="3203575" y="1660525"/>
            <a:ext cx="5726113" cy="5324535"/>
          </a:xfrm>
          <a:prstGeom prst="rect">
            <a:avLst/>
          </a:prstGeom>
          <a:noFill/>
          <a:ln w="9525">
            <a:noFill/>
            <a:miter lim="800000"/>
            <a:headEnd/>
            <a:tailEnd/>
          </a:ln>
        </p:spPr>
        <p:txBody>
          <a:bodyPr>
            <a:spAutoFit/>
          </a:bodyPr>
          <a:lstStyle/>
          <a:p>
            <a:pPr algn="ctr" eaLnBrk="1" hangingPunct="1">
              <a:spcBef>
                <a:spcPct val="50000"/>
              </a:spcBef>
              <a:defRPr/>
            </a:pPr>
            <a:r>
              <a:rPr lang="sl-SI" sz="2000" b="1" dirty="0">
                <a:solidFill>
                  <a:srgbClr val="9933FF"/>
                </a:solidFill>
                <a:latin typeface="+mj-lt"/>
                <a:cs typeface="Arial" charset="0"/>
              </a:rPr>
              <a:t>POMEMBNA OPOZORILA:</a:t>
            </a:r>
          </a:p>
          <a:p>
            <a:pPr marL="342900" indent="-342900" eaLnBrk="1" hangingPunct="1">
              <a:spcBef>
                <a:spcPct val="50000"/>
              </a:spcBef>
              <a:buFont typeface="Arial" panose="020B0604020202020204" pitchFamily="34" charset="0"/>
              <a:buChar char="•"/>
              <a:defRPr/>
            </a:pPr>
            <a:r>
              <a:rPr lang="sl-SI" sz="2000" b="1" dirty="0">
                <a:latin typeface="+mj-lt"/>
                <a:cs typeface="Arial" charset="0"/>
              </a:rPr>
              <a:t>PROBLEMA SI NE SMEMO ZASTAVITI PREŠIROKO OZ PREOZKO – KLJUČNE BESEDE</a:t>
            </a:r>
          </a:p>
          <a:p>
            <a:pPr marL="342900" indent="-342900" eaLnBrk="1" hangingPunct="1">
              <a:spcBef>
                <a:spcPct val="50000"/>
              </a:spcBef>
              <a:buFont typeface="Arial" panose="020B0604020202020204" pitchFamily="34" charset="0"/>
              <a:buChar char="•"/>
              <a:defRPr/>
            </a:pPr>
            <a:r>
              <a:rPr lang="sl-SI" sz="2000" b="1" dirty="0">
                <a:latin typeface="+mj-lt"/>
                <a:cs typeface="Arial" charset="0"/>
              </a:rPr>
              <a:t>PROBLEM JE POTREBNO DOBRO DEFINIRATI</a:t>
            </a:r>
          </a:p>
          <a:p>
            <a:pPr marL="342900" indent="-342900" eaLnBrk="1" hangingPunct="1">
              <a:spcBef>
                <a:spcPct val="50000"/>
              </a:spcBef>
              <a:buFont typeface="Arial" panose="020B0604020202020204" pitchFamily="34" charset="0"/>
              <a:buChar char="•"/>
              <a:defRPr/>
            </a:pPr>
            <a:r>
              <a:rPr lang="sl-SI" sz="2000" b="1" dirty="0">
                <a:latin typeface="+mj-lt"/>
                <a:cs typeface="Arial" charset="0"/>
              </a:rPr>
              <a:t>POSTAVIMO SI JASNE CILJE – KAJ IN NA KAKŠEN NAČIN BOMO RAZISKOVALI</a:t>
            </a:r>
          </a:p>
          <a:p>
            <a:pPr marL="342900" indent="-342900" eaLnBrk="1" hangingPunct="1">
              <a:spcBef>
                <a:spcPct val="50000"/>
              </a:spcBef>
              <a:buFont typeface="Arial" panose="020B0604020202020204" pitchFamily="34" charset="0"/>
              <a:buChar char="•"/>
              <a:defRPr/>
            </a:pPr>
            <a:r>
              <a:rPr lang="sl-SI" sz="2000" b="1" dirty="0">
                <a:latin typeface="+mj-lt"/>
                <a:cs typeface="Arial" charset="0"/>
              </a:rPr>
              <a:t>OB PREGLEDU LITERATURE  </a:t>
            </a:r>
            <a:r>
              <a:rPr lang="pl-PL" sz="2000" b="1" dirty="0">
                <a:latin typeface="+mj-lt"/>
                <a:cs typeface="Arial" charset="0"/>
              </a:rPr>
              <a:t>ZBIRAMO PODATKE (biti moramo objektivni), </a:t>
            </a:r>
            <a:r>
              <a:rPr lang="sl-SI" sz="2000" b="1" dirty="0">
                <a:latin typeface="+mj-lt"/>
                <a:cs typeface="Arial" charset="0"/>
              </a:rPr>
              <a:t>ZAPISUJMO VIRE – NAVAJANJE</a:t>
            </a:r>
          </a:p>
          <a:p>
            <a:pPr algn="ctr" eaLnBrk="1" hangingPunct="1">
              <a:spcBef>
                <a:spcPct val="50000"/>
              </a:spcBef>
              <a:defRPr/>
            </a:pPr>
            <a:endParaRPr lang="sl-SI" sz="2000" b="1" dirty="0">
              <a:latin typeface="+mj-lt"/>
              <a:cs typeface="Arial" charset="0"/>
            </a:endParaRPr>
          </a:p>
          <a:p>
            <a:pPr algn="ctr" eaLnBrk="1" hangingPunct="1">
              <a:spcBef>
                <a:spcPct val="50000"/>
              </a:spcBef>
              <a:defRPr/>
            </a:pPr>
            <a:endParaRPr lang="sl-SI" sz="2000" b="1" dirty="0">
              <a:latin typeface="+mj-lt"/>
              <a:cs typeface="Arial" charset="0"/>
            </a:endParaRPr>
          </a:p>
          <a:p>
            <a:pPr algn="ctr" eaLnBrk="1" hangingPunct="1">
              <a:spcBef>
                <a:spcPct val="50000"/>
              </a:spcBef>
              <a:defRPr/>
            </a:pPr>
            <a:endParaRPr lang="sl-SI" sz="2000" b="1" dirty="0">
              <a:latin typeface="+mj-lt"/>
              <a:cs typeface="Arial" charset="0"/>
            </a:endParaRPr>
          </a:p>
          <a:p>
            <a:pPr algn="ctr" eaLnBrk="1" hangingPunct="1">
              <a:spcBef>
                <a:spcPct val="50000"/>
              </a:spcBef>
              <a:defRPr/>
            </a:pPr>
            <a:endParaRPr lang="sl-SI" sz="2000" dirty="0">
              <a:latin typeface="+mj-lt"/>
              <a:cs typeface="Arial" charset="0"/>
            </a:endParaRPr>
          </a:p>
        </p:txBody>
      </p:sp>
      <p:cxnSp>
        <p:nvCxnSpPr>
          <p:cNvPr id="11" name="Raven puščični povezovalnik 10">
            <a:extLst>
              <a:ext uri="{FF2B5EF4-FFF2-40B4-BE49-F238E27FC236}">
                <a16:creationId xmlns:a16="http://schemas.microsoft.com/office/drawing/2014/main" id="{C51744DA-2E3E-422A-88FB-E0FB212ECEBA}"/>
              </a:ext>
            </a:extLst>
          </p:cNvPr>
          <p:cNvCxnSpPr>
            <a:cxnSpLocks/>
          </p:cNvCxnSpPr>
          <p:nvPr/>
        </p:nvCxnSpPr>
        <p:spPr>
          <a:xfrm flipV="1">
            <a:off x="2900363" y="2527263"/>
            <a:ext cx="361156" cy="138943"/>
          </a:xfrm>
          <a:prstGeom prst="straightConnector1">
            <a:avLst/>
          </a:prstGeom>
          <a:ln>
            <a:solidFill>
              <a:srgbClr val="9933FF"/>
            </a:solidFill>
            <a:tailEnd type="arrow"/>
          </a:ln>
        </p:spPr>
        <p:style>
          <a:lnRef idx="1">
            <a:schemeClr val="accent1"/>
          </a:lnRef>
          <a:fillRef idx="0">
            <a:schemeClr val="accent1"/>
          </a:fillRef>
          <a:effectRef idx="0">
            <a:schemeClr val="accent1"/>
          </a:effectRef>
          <a:fontRef idx="minor">
            <a:schemeClr val="tx1"/>
          </a:fontRef>
        </p:style>
      </p:cxnSp>
      <p:cxnSp>
        <p:nvCxnSpPr>
          <p:cNvPr id="13" name="Raven puščični povezovalnik 12">
            <a:extLst>
              <a:ext uri="{FF2B5EF4-FFF2-40B4-BE49-F238E27FC236}">
                <a16:creationId xmlns:a16="http://schemas.microsoft.com/office/drawing/2014/main" id="{C8957F40-998B-41D6-9D17-E5ED2CD4AC46}"/>
              </a:ext>
            </a:extLst>
          </p:cNvPr>
          <p:cNvCxnSpPr>
            <a:cxnSpLocks/>
          </p:cNvCxnSpPr>
          <p:nvPr/>
        </p:nvCxnSpPr>
        <p:spPr>
          <a:xfrm flipV="1">
            <a:off x="2849563" y="3009862"/>
            <a:ext cx="411956" cy="70810"/>
          </a:xfrm>
          <a:prstGeom prst="straightConnector1">
            <a:avLst/>
          </a:prstGeom>
          <a:ln>
            <a:solidFill>
              <a:srgbClr val="9933FF"/>
            </a:solidFill>
            <a:tailEnd type="arrow"/>
          </a:ln>
        </p:spPr>
        <p:style>
          <a:lnRef idx="1">
            <a:schemeClr val="accent1"/>
          </a:lnRef>
          <a:fillRef idx="0">
            <a:schemeClr val="accent1"/>
          </a:fillRef>
          <a:effectRef idx="0">
            <a:schemeClr val="accent1"/>
          </a:effectRef>
          <a:fontRef idx="minor">
            <a:schemeClr val="tx1"/>
          </a:fontRef>
        </p:style>
      </p:cxnSp>
      <p:cxnSp>
        <p:nvCxnSpPr>
          <p:cNvPr id="14" name="Raven puščični povezovalnik 13">
            <a:extLst>
              <a:ext uri="{FF2B5EF4-FFF2-40B4-BE49-F238E27FC236}">
                <a16:creationId xmlns:a16="http://schemas.microsoft.com/office/drawing/2014/main" id="{81068B8D-A322-440A-A46D-6BD40D40AE7C}"/>
              </a:ext>
            </a:extLst>
          </p:cNvPr>
          <p:cNvCxnSpPr>
            <a:cxnSpLocks/>
          </p:cNvCxnSpPr>
          <p:nvPr/>
        </p:nvCxnSpPr>
        <p:spPr>
          <a:xfrm>
            <a:off x="2782887" y="3822585"/>
            <a:ext cx="420688" cy="211252"/>
          </a:xfrm>
          <a:prstGeom prst="straightConnector1">
            <a:avLst/>
          </a:prstGeom>
          <a:ln>
            <a:solidFill>
              <a:srgbClr val="9933FF"/>
            </a:solidFill>
            <a:tailEnd type="arrow"/>
          </a:ln>
        </p:spPr>
        <p:style>
          <a:lnRef idx="1">
            <a:schemeClr val="accent1"/>
          </a:lnRef>
          <a:fillRef idx="0">
            <a:schemeClr val="accent1"/>
          </a:fillRef>
          <a:effectRef idx="0">
            <a:schemeClr val="accent1"/>
          </a:effectRef>
          <a:fontRef idx="minor">
            <a:schemeClr val="tx1"/>
          </a:fontRef>
        </p:style>
      </p:cxnSp>
      <p:cxnSp>
        <p:nvCxnSpPr>
          <p:cNvPr id="8" name="Raven puščični povezovalnik 7">
            <a:extLst>
              <a:ext uri="{FF2B5EF4-FFF2-40B4-BE49-F238E27FC236}">
                <a16:creationId xmlns:a16="http://schemas.microsoft.com/office/drawing/2014/main" id="{3DC114B4-6AD1-4539-9601-A78FFD9BB257}"/>
              </a:ext>
            </a:extLst>
          </p:cNvPr>
          <p:cNvCxnSpPr>
            <a:cxnSpLocks/>
          </p:cNvCxnSpPr>
          <p:nvPr/>
        </p:nvCxnSpPr>
        <p:spPr>
          <a:xfrm>
            <a:off x="2817466" y="3436069"/>
            <a:ext cx="386109" cy="72306"/>
          </a:xfrm>
          <a:prstGeom prst="straightConnector1">
            <a:avLst/>
          </a:prstGeom>
          <a:ln>
            <a:solidFill>
              <a:srgbClr val="9933FF"/>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28673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17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4"/>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4" grpId="0"/>
      <p:bldP spid="286731" grpId="0"/>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B6E2456-FF07-4BCF-996B-A7C3AB2955B6}"/>
              </a:ext>
            </a:extLst>
          </p:cNvPr>
          <p:cNvSpPr>
            <a:spLocks noGrp="1" noChangeArrowheads="1"/>
          </p:cNvSpPr>
          <p:nvPr>
            <p:ph type="title"/>
          </p:nvPr>
        </p:nvSpPr>
        <p:spPr>
          <a:xfrm>
            <a:off x="468313" y="1063625"/>
            <a:ext cx="8229600" cy="565150"/>
          </a:xfrm>
        </p:spPr>
        <p:txBody>
          <a:bodyPr/>
          <a:lstStyle/>
          <a:p>
            <a:pPr algn="ctr" eaLnBrk="1" hangingPunct="1"/>
            <a:r>
              <a:rPr lang="sl-SI" altLang="sl-SI" sz="3200" b="1"/>
              <a:t>NAVAJANJE</a:t>
            </a:r>
            <a:br>
              <a:rPr lang="sl-SI" altLang="sl-SI" sz="3200" b="1"/>
            </a:br>
            <a:endParaRPr lang="sl-SI" altLang="sl-SI" sz="3200" b="1"/>
          </a:p>
        </p:txBody>
      </p:sp>
      <p:sp>
        <p:nvSpPr>
          <p:cNvPr id="3" name="Ograda vsebine 2">
            <a:extLst>
              <a:ext uri="{FF2B5EF4-FFF2-40B4-BE49-F238E27FC236}">
                <a16:creationId xmlns:a16="http://schemas.microsoft.com/office/drawing/2014/main" id="{4A3F5598-A831-407D-811A-669A718801B9}"/>
              </a:ext>
            </a:extLst>
          </p:cNvPr>
          <p:cNvSpPr>
            <a:spLocks noGrp="1"/>
          </p:cNvSpPr>
          <p:nvPr>
            <p:ph sz="half" idx="1"/>
          </p:nvPr>
        </p:nvSpPr>
        <p:spPr>
          <a:xfrm>
            <a:off x="457200" y="1412875"/>
            <a:ext cx="8075613" cy="4941888"/>
          </a:xfrm>
        </p:spPr>
        <p:txBody>
          <a:bodyPr/>
          <a:lstStyle/>
          <a:p>
            <a:pPr marL="0" indent="0" algn="just" eaLnBrk="1" hangingPunct="1">
              <a:lnSpc>
                <a:spcPct val="150000"/>
              </a:lnSpc>
              <a:buClrTx/>
              <a:buFont typeface="Wingdings 2" panose="05020102010507070707" pitchFamily="18" charset="2"/>
              <a:buNone/>
              <a:defRPr/>
            </a:pPr>
            <a:r>
              <a:rPr lang="sl-SI" sz="2400" b="1" dirty="0">
                <a:latin typeface="+mj-lt"/>
              </a:rPr>
              <a:t>Navajanje</a:t>
            </a:r>
            <a:r>
              <a:rPr lang="sl-SI" sz="2400" dirty="0">
                <a:latin typeface="+mj-lt"/>
              </a:rPr>
              <a:t> pomeni dobesedno navedeno oz. prepisano  besedilo, vedno moramo navesti vir naše informacije/podatka.</a:t>
            </a:r>
          </a:p>
          <a:p>
            <a:pPr marL="0" indent="0" algn="just" eaLnBrk="1" hangingPunct="1">
              <a:lnSpc>
                <a:spcPct val="150000"/>
              </a:lnSpc>
              <a:buClrTx/>
              <a:buFont typeface="Wingdings 2" panose="05020102010507070707" pitchFamily="18" charset="2"/>
              <a:buNone/>
              <a:defRPr/>
            </a:pPr>
            <a:r>
              <a:rPr lang="sl-SI" sz="2400" dirty="0">
                <a:latin typeface="+mj-lt"/>
              </a:rPr>
              <a:t>Zelo pomembno je, da je v nalogi razvidno, kaj je avtorjev prispevek in kaj je povzeto po drugih avtorjih.</a:t>
            </a:r>
          </a:p>
          <a:p>
            <a:pPr marL="0" indent="0" algn="just" eaLnBrk="1" hangingPunct="1">
              <a:lnSpc>
                <a:spcPct val="150000"/>
              </a:lnSpc>
              <a:buClrTx/>
              <a:buFont typeface="Wingdings 2" panose="05020102010507070707" pitchFamily="18" charset="2"/>
              <a:buNone/>
              <a:defRPr/>
            </a:pPr>
            <a:r>
              <a:rPr lang="sl-SI" sz="2400" dirty="0">
                <a:latin typeface="+mj-lt"/>
              </a:rPr>
              <a:t>Bistvo navajanja je, da lahko v bibliografiji  najdemo izvirno delo, ki je služilo kot osnova za raziskovanje.</a:t>
            </a:r>
          </a:p>
          <a:p>
            <a:pPr marL="0" indent="0" algn="ctr" eaLnBrk="1" hangingPunct="1">
              <a:lnSpc>
                <a:spcPct val="150000"/>
              </a:lnSpc>
              <a:buClrTx/>
              <a:buFont typeface="Wingdings 2" panose="05020102010507070707" pitchFamily="18" charset="2"/>
              <a:buNone/>
              <a:defRPr/>
            </a:pPr>
            <a:r>
              <a:rPr lang="sl-SI" sz="2400" b="1" dirty="0">
                <a:solidFill>
                  <a:srgbClr val="9933FF"/>
                </a:solidFill>
                <a:latin typeface="+mj-lt"/>
              </a:rPr>
              <a:t>VEDNO MORA BITI JASNO, KAJ JE AVTORJEVO LASTNO DELO IN KAJ JE POVZETO OD DRUGOD</a:t>
            </a:r>
          </a:p>
          <a:p>
            <a:pPr eaLnBrk="1" hangingPunct="1">
              <a:lnSpc>
                <a:spcPct val="150000"/>
              </a:lnSpc>
              <a:buClrTx/>
              <a:buFont typeface="Wingdings 2" panose="05020102010507070707" pitchFamily="18" charset="2"/>
              <a:buNone/>
              <a:defRPr/>
            </a:pPr>
            <a:endParaRPr lang="sl-SI" dirty="0">
              <a:latin typeface="+mj-lt"/>
            </a:endParaRPr>
          </a:p>
          <a:p>
            <a:pPr eaLnBrk="1" hangingPunct="1">
              <a:lnSpc>
                <a:spcPct val="150000"/>
              </a:lnSpc>
              <a:buClrTx/>
              <a:defRPr/>
            </a:pPr>
            <a:endParaRPr lang="sl-SI" dirty="0">
              <a:latin typeface="+mj-lt"/>
            </a:endParaRPr>
          </a:p>
          <a:p>
            <a:pPr eaLnBrk="1" hangingPunct="1">
              <a:defRPr/>
            </a:pPr>
            <a:endParaRPr lang="sl-SI" dirty="0">
              <a:latin typeface="+mj-l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37" presetClass="entr" presetSubtype="0" fill="hold"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animEffect transition="in" filter="fade">
                                      <p:cBhvr>
                                        <p:cTn id="9" dur="1000"/>
                                        <p:tgtEl>
                                          <p:spTgt spid="3">
                                            <p:txEl>
                                              <p:pRg st="0" end="0"/>
                                            </p:txEl>
                                          </p:spTgt>
                                        </p:tgtEl>
                                      </p:cBhvr>
                                    </p:animEffect>
                                    <p:anim calcmode="lin" valueType="num">
                                      <p:cBhvr>
                                        <p:cTn id="10"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1"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2"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par>
                          <p:cTn id="13" fill="hold" nodeType="afterGroup">
                            <p:stCondLst>
                              <p:cond delay="1000"/>
                            </p:stCondLst>
                            <p:childTnLst>
                              <p:par>
                                <p:cTn id="14" presetID="37" presetClass="entr" presetSubtype="0" fill="hold" nodeType="afterEffect">
                                  <p:stCondLst>
                                    <p:cond delay="250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fade">
                                      <p:cBhvr>
                                        <p:cTn id="16" dur="1000"/>
                                        <p:tgtEl>
                                          <p:spTgt spid="3">
                                            <p:txEl>
                                              <p:pRg st="1" end="1"/>
                                            </p:txEl>
                                          </p:spTgt>
                                        </p:tgtEl>
                                      </p:cBhvr>
                                    </p:animEffect>
                                    <p:anim calcmode="lin" valueType="num">
                                      <p:cBhvr>
                                        <p:cTn id="17"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8"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9"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par>
                          <p:cTn id="20" fill="hold" nodeType="afterGroup">
                            <p:stCondLst>
                              <p:cond delay="4500"/>
                            </p:stCondLst>
                            <p:childTnLst>
                              <p:par>
                                <p:cTn id="21" presetID="37" presetClass="entr" presetSubtype="0" fill="hold" nodeType="afterEffect">
                                  <p:stCondLst>
                                    <p:cond delay="250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1000"/>
                                        <p:tgtEl>
                                          <p:spTgt spid="3">
                                            <p:txEl>
                                              <p:pRg st="2" end="2"/>
                                            </p:txEl>
                                          </p:spTgt>
                                        </p:tgtEl>
                                      </p:cBhvr>
                                    </p:animEffect>
                                    <p:anim calcmode="lin" valueType="num">
                                      <p:cBhvr>
                                        <p:cTn id="24"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par>
                          <p:cTn id="27" fill="hold" nodeType="afterGroup">
                            <p:stCondLst>
                              <p:cond delay="8000"/>
                            </p:stCondLst>
                            <p:childTnLst>
                              <p:par>
                                <p:cTn id="28" presetID="37" presetClass="entr" presetSubtype="0" fill="hold" nodeType="after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Effect transition="in" filter="fade">
                                      <p:cBhvr>
                                        <p:cTn id="30" dur="1000"/>
                                        <p:tgtEl>
                                          <p:spTgt spid="3">
                                            <p:txEl>
                                              <p:pRg st="3" end="3"/>
                                            </p:txEl>
                                          </p:spTgt>
                                        </p:tgtEl>
                                      </p:cBhvr>
                                    </p:animEffect>
                                    <p:anim calcmode="lin" valueType="num">
                                      <p:cBhvr>
                                        <p:cTn id="31"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2"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33"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grada vsebine 4">
            <a:extLst>
              <a:ext uri="{FF2B5EF4-FFF2-40B4-BE49-F238E27FC236}">
                <a16:creationId xmlns:a16="http://schemas.microsoft.com/office/drawing/2014/main" id="{336CB9B4-FB76-4A69-A4B6-E9376D541605}"/>
              </a:ext>
            </a:extLst>
          </p:cNvPr>
          <p:cNvSpPr>
            <a:spLocks noGrp="1"/>
          </p:cNvSpPr>
          <p:nvPr>
            <p:ph sz="quarter" idx="2"/>
          </p:nvPr>
        </p:nvSpPr>
        <p:spPr>
          <a:xfrm>
            <a:off x="457200" y="641350"/>
            <a:ext cx="8435975" cy="6216650"/>
          </a:xfrm>
        </p:spPr>
        <p:txBody>
          <a:bodyPr/>
          <a:lstStyle/>
          <a:p>
            <a:pPr eaLnBrk="1" hangingPunct="1">
              <a:buClrTx/>
              <a:buFont typeface="Wingdings 2" panose="05020102010507070707" pitchFamily="18" charset="2"/>
              <a:buNone/>
              <a:defRPr/>
            </a:pPr>
            <a:r>
              <a:rPr lang="sl-SI" sz="2400" b="1" dirty="0">
                <a:latin typeface="+mj-lt"/>
              </a:rPr>
              <a:t>Citat</a:t>
            </a:r>
            <a:r>
              <a:rPr lang="sl-SI" sz="2400" dirty="0">
                <a:latin typeface="+mj-lt"/>
              </a:rPr>
              <a:t> – je dobeseden prepis. Citat umestimo v narekovaje, lahko zapišemo tudi poševno. Nujno je vse citirane avtorje navesti v bibliografiji. </a:t>
            </a:r>
            <a:endParaRPr lang="sl-SI" sz="2400" b="1" dirty="0">
              <a:latin typeface="+mj-lt"/>
            </a:endParaRPr>
          </a:p>
          <a:p>
            <a:pPr eaLnBrk="1" hangingPunct="1">
              <a:buClrTx/>
              <a:buFont typeface="Wingdings 2" panose="05020102010507070707" pitchFamily="18" charset="2"/>
              <a:buNone/>
              <a:defRPr/>
            </a:pPr>
            <a:endParaRPr lang="sl-SI" sz="2400" b="1" dirty="0">
              <a:latin typeface="+mj-lt"/>
            </a:endParaRPr>
          </a:p>
          <a:p>
            <a:pPr eaLnBrk="1" hangingPunct="1">
              <a:buClrTx/>
              <a:buFont typeface="Wingdings 2" panose="05020102010507070707" pitchFamily="18" charset="2"/>
              <a:buNone/>
              <a:defRPr/>
            </a:pPr>
            <a:r>
              <a:rPr lang="sl-SI" sz="2400" b="1" dirty="0">
                <a:latin typeface="+mj-lt"/>
              </a:rPr>
              <a:t>Primer:</a:t>
            </a:r>
            <a:endParaRPr lang="sl-SI" sz="2400" dirty="0">
              <a:latin typeface="+mj-lt"/>
            </a:endParaRPr>
          </a:p>
          <a:p>
            <a:pPr eaLnBrk="1" hangingPunct="1">
              <a:buClrTx/>
              <a:buNone/>
              <a:defRPr/>
            </a:pPr>
            <a:r>
              <a:rPr lang="sl-SI" sz="2400" dirty="0"/>
              <a:t>   "</a:t>
            </a:r>
            <a:r>
              <a:rPr lang="sl-SI" sz="2400" dirty="0">
                <a:latin typeface="+mj-lt"/>
              </a:rPr>
              <a:t>Stari Grki so se kopali iz lepotnih razlogov, uporabljali so pesek in pepel, se namazali z oljem in ga pomešanega s telesno umazanijo, odstranjevali s telesa s pomočjo posebnega kovinskega instrumenta (strgalo)." (Omahna, 2011, 1)</a:t>
            </a:r>
          </a:p>
          <a:p>
            <a:pPr eaLnBrk="1" hangingPunct="1">
              <a:buFont typeface="Wingdings 2" panose="05020102010507070707" pitchFamily="18" charset="2"/>
              <a:buNone/>
              <a:defRPr/>
            </a:pPr>
            <a:r>
              <a:rPr lang="sl-SI" sz="2400" dirty="0">
                <a:latin typeface="+mj-lt"/>
              </a:rPr>
              <a:t>Bibliografija:</a:t>
            </a:r>
          </a:p>
          <a:p>
            <a:pPr eaLnBrk="1" hangingPunct="1">
              <a:buClrTx/>
              <a:defRPr/>
            </a:pPr>
            <a:r>
              <a:rPr lang="sl-SI" sz="2400" dirty="0">
                <a:latin typeface="+mj-lt"/>
              </a:rPr>
              <a:t>avtor, naslov dela, leto izdaje, kraj izdaje, založba/založnik</a:t>
            </a:r>
          </a:p>
          <a:p>
            <a:pPr eaLnBrk="1" hangingPunct="1">
              <a:buClrTx/>
              <a:defRPr/>
            </a:pPr>
            <a:r>
              <a:rPr lang="sl-SI" sz="2400" dirty="0">
                <a:latin typeface="+mj-lt"/>
              </a:rPr>
              <a:t>Omahna, S., </a:t>
            </a:r>
            <a:r>
              <a:rPr lang="sl-SI" sz="2400" i="1" dirty="0">
                <a:latin typeface="+mj-lt"/>
              </a:rPr>
              <a:t>Higiena, kozmetika in nakit v antičnem Rimu, </a:t>
            </a:r>
            <a:r>
              <a:rPr lang="sl-SI" sz="2400" dirty="0">
                <a:latin typeface="+mj-lt"/>
              </a:rPr>
              <a:t>2011, Maribor: Filozofska fakulteta, Diplomsko delo.  </a:t>
            </a:r>
          </a:p>
          <a:p>
            <a:pPr eaLnBrk="1" hangingPunct="1">
              <a:buClrTx/>
              <a:defRPr/>
            </a:pPr>
            <a:r>
              <a:rPr lang="sl-SI" sz="2400" dirty="0">
                <a:latin typeface="+mj-lt"/>
              </a:rPr>
              <a:t>Omahna, S. (2011). Higiena, kozmetika in nakit v antičnem Rimu. Diplomsko delo. Maribor: Filozofska fakulteta. </a:t>
            </a:r>
          </a:p>
          <a:p>
            <a:pPr eaLnBrk="1" hangingPunct="1">
              <a:buFont typeface="Wingdings 2" panose="05020102010507070707" pitchFamily="18" charset="2"/>
              <a:buNone/>
              <a:defRPr/>
            </a:pPr>
            <a:endParaRPr lang="sl-SI" sz="2400" dirty="0"/>
          </a:p>
          <a:p>
            <a:pPr eaLnBrk="1" hangingPunct="1">
              <a:buFont typeface="Wingdings 2" panose="05020102010507070707" pitchFamily="18" charset="2"/>
              <a:buNone/>
              <a:defRPr/>
            </a:pPr>
            <a:endParaRPr lang="sl-SI" sz="2400" dirty="0"/>
          </a:p>
          <a:p>
            <a:pPr eaLnBrk="1" hangingPunct="1">
              <a:buFont typeface="Wingdings 2" panose="05020102010507070707" pitchFamily="18" charset="2"/>
              <a:buNone/>
              <a:defRPr/>
            </a:pPr>
            <a:endParaRPr lang="sl-SI" sz="2400" dirty="0">
              <a:latin typeface="+mj-lt"/>
            </a:endParaRP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grada vsebine 4">
            <a:extLst>
              <a:ext uri="{FF2B5EF4-FFF2-40B4-BE49-F238E27FC236}">
                <a16:creationId xmlns:a16="http://schemas.microsoft.com/office/drawing/2014/main" id="{6037B280-5ABF-45A8-9B7D-68359631B7B1}"/>
              </a:ext>
            </a:extLst>
          </p:cNvPr>
          <p:cNvSpPr>
            <a:spLocks noGrp="1"/>
          </p:cNvSpPr>
          <p:nvPr>
            <p:ph sz="quarter" idx="2"/>
          </p:nvPr>
        </p:nvSpPr>
        <p:spPr>
          <a:xfrm>
            <a:off x="395536" y="451643"/>
            <a:ext cx="8435975" cy="5954713"/>
          </a:xfrm>
        </p:spPr>
        <p:txBody>
          <a:bodyPr/>
          <a:lstStyle/>
          <a:p>
            <a:pPr eaLnBrk="1" hangingPunct="1">
              <a:buNone/>
              <a:defRPr/>
            </a:pPr>
            <a:r>
              <a:rPr lang="sl-SI" sz="2400" b="1" dirty="0">
                <a:latin typeface="+mj-lt"/>
              </a:rPr>
              <a:t>Parafraziranje</a:t>
            </a:r>
            <a:r>
              <a:rPr lang="sl-SI" sz="2400" dirty="0">
                <a:latin typeface="+mj-lt"/>
              </a:rPr>
              <a:t> – povzemanje besed, misli, idej nekoga. Nujno je vse povzete avtorje navesti v bibliografiji. </a:t>
            </a:r>
          </a:p>
          <a:p>
            <a:pPr eaLnBrk="1" hangingPunct="1">
              <a:buFont typeface="Wingdings 2" panose="05020102010507070707" pitchFamily="18" charset="2"/>
              <a:buNone/>
              <a:defRPr/>
            </a:pPr>
            <a:endParaRPr lang="sl-SI" sz="800" b="1" dirty="0">
              <a:latin typeface="+mj-lt"/>
            </a:endParaRPr>
          </a:p>
          <a:p>
            <a:pPr eaLnBrk="1" hangingPunct="1">
              <a:buFont typeface="Wingdings 2" panose="05020102010507070707" pitchFamily="18" charset="2"/>
              <a:buNone/>
              <a:defRPr/>
            </a:pPr>
            <a:r>
              <a:rPr lang="sl-SI" sz="2400" b="1" dirty="0">
                <a:latin typeface="+mj-lt"/>
              </a:rPr>
              <a:t>Primer parafraziranja:</a:t>
            </a:r>
            <a:endParaRPr lang="sl-SI" sz="2400" dirty="0">
              <a:latin typeface="+mj-lt"/>
            </a:endParaRPr>
          </a:p>
          <a:p>
            <a:pPr marL="0" indent="0" eaLnBrk="1" hangingPunct="1">
              <a:buNone/>
              <a:defRPr/>
            </a:pPr>
            <a:r>
              <a:rPr lang="sl-SI" sz="2400" dirty="0"/>
              <a:t>- </a:t>
            </a:r>
            <a:r>
              <a:rPr lang="sl-SI" sz="2400" dirty="0">
                <a:latin typeface="+mj-lt"/>
              </a:rPr>
              <a:t>v tekstu:</a:t>
            </a:r>
          </a:p>
          <a:p>
            <a:pPr marL="0" indent="0" eaLnBrk="1" hangingPunct="1">
              <a:buNone/>
              <a:defRPr/>
            </a:pPr>
            <a:r>
              <a:rPr lang="sl-SI" sz="2400" dirty="0">
                <a:latin typeface="+mj-lt"/>
              </a:rPr>
              <a:t>Novak (2018) je mnenja, da so zdrave vode zgodbe slovenskih naravnih zdravilišč in zgodbe o naravnih zdravilnih dejavnikih, ki so že stoletja vir zdravja in dobrega počutja. </a:t>
            </a:r>
          </a:p>
          <a:p>
            <a:pPr marL="0" indent="0" eaLnBrk="1" hangingPunct="1">
              <a:buFont typeface="Wingdings 2" panose="05020102010507070707" pitchFamily="18" charset="2"/>
              <a:buNone/>
              <a:defRPr/>
            </a:pPr>
            <a:r>
              <a:rPr lang="sl-SI" sz="2400" dirty="0">
                <a:latin typeface="+mj-lt"/>
              </a:rPr>
              <a:t>- ob koncu poglavja:</a:t>
            </a:r>
          </a:p>
          <a:p>
            <a:pPr marL="0" indent="0" eaLnBrk="1" hangingPunct="1">
              <a:buNone/>
              <a:defRPr/>
            </a:pPr>
            <a:r>
              <a:rPr lang="sl-SI" sz="2400" dirty="0">
                <a:latin typeface="+mj-lt"/>
              </a:rPr>
              <a:t>Sam pojem osebna higiena izvira že iz prazgodovine. Voda je namreč nujna za življenje in že naši predniki so se zavedali njene pomembne vloge pri čistoči. Medtem ko pa beseda higiena izhaja iz grške mitologije. Grški bog zdravja je bil </a:t>
            </a:r>
            <a:r>
              <a:rPr lang="sl-SI" sz="2400" dirty="0" err="1">
                <a:latin typeface="+mj-lt"/>
              </a:rPr>
              <a:t>Asklepij</a:t>
            </a:r>
            <a:r>
              <a:rPr lang="sl-SI" sz="2400" dirty="0">
                <a:latin typeface="+mj-lt"/>
              </a:rPr>
              <a:t>, njegov rimski dvojnik pa Eskulap (Omahna, 2011). </a:t>
            </a:r>
          </a:p>
          <a:p>
            <a:pPr marL="0" indent="0" eaLnBrk="1" hangingPunct="1">
              <a:buNone/>
              <a:defRPr/>
            </a:pPr>
            <a:r>
              <a:rPr lang="sl-SI" sz="2400" b="1" dirty="0">
                <a:latin typeface="+mj-lt"/>
              </a:rPr>
              <a:t>Bibliografija:</a:t>
            </a:r>
          </a:p>
          <a:p>
            <a:pPr marL="0" indent="0" eaLnBrk="1" hangingPunct="1">
              <a:buNone/>
              <a:defRPr/>
            </a:pPr>
            <a:r>
              <a:rPr lang="sl-SI" sz="2400" dirty="0">
                <a:latin typeface="+mj-lt"/>
              </a:rPr>
              <a:t>avtor, naslov dela, leto izdaje, kraj izdaje, založba/založnik</a:t>
            </a:r>
          </a:p>
          <a:p>
            <a:pPr marL="0" indent="0" eaLnBrk="1" hangingPunct="1">
              <a:buNone/>
              <a:defRPr/>
            </a:pPr>
            <a:endParaRPr lang="sl-SI" sz="2400" b="1" dirty="0">
              <a:latin typeface="+mj-lt"/>
            </a:endParaRPr>
          </a:p>
          <a:p>
            <a:pPr eaLnBrk="1" hangingPunct="1">
              <a:buFont typeface="Wingdings 2" panose="05020102010507070707" pitchFamily="18" charset="2"/>
              <a:buNone/>
              <a:defRPr/>
            </a:pPr>
            <a:endParaRPr lang="sl-SI" sz="2400" dirty="0">
              <a:latin typeface="+mj-lt"/>
            </a:endParaRPr>
          </a:p>
          <a:p>
            <a:pPr eaLnBrk="1" hangingPunct="1">
              <a:buFont typeface="Wingdings 2" panose="05020102010507070707" pitchFamily="18" charset="2"/>
              <a:buNone/>
              <a:defRPr/>
            </a:pPr>
            <a:endParaRPr lang="sl-SI" sz="2400" dirty="0"/>
          </a:p>
          <a:p>
            <a:pPr eaLnBrk="1" hangingPunct="1">
              <a:buFont typeface="Wingdings 2" panose="05020102010507070707" pitchFamily="18" charset="2"/>
              <a:buNone/>
              <a:defRPr/>
            </a:pPr>
            <a:endParaRPr lang="sl-SI" sz="2400" dirty="0"/>
          </a:p>
          <a:p>
            <a:pPr eaLnBrk="1" hangingPunct="1">
              <a:buFont typeface="Wingdings 2" panose="05020102010507070707" pitchFamily="18" charset="2"/>
              <a:buNone/>
              <a:defRPr/>
            </a:pPr>
            <a:endParaRPr lang="sl-SI" sz="2400" dirty="0">
              <a:latin typeface="+mj-lt"/>
            </a:endParaRP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4" name="Text Box 9">
            <a:extLst>
              <a:ext uri="{FF2B5EF4-FFF2-40B4-BE49-F238E27FC236}">
                <a16:creationId xmlns:a16="http://schemas.microsoft.com/office/drawing/2014/main" id="{356BE757-8C8D-434A-B982-CFF3E850885C}"/>
              </a:ext>
            </a:extLst>
          </p:cNvPr>
          <p:cNvSpPr txBox="1">
            <a:spLocks noChangeArrowheads="1"/>
          </p:cNvSpPr>
          <p:nvPr/>
        </p:nvSpPr>
        <p:spPr bwMode="auto">
          <a:xfrm>
            <a:off x="117475" y="1936750"/>
            <a:ext cx="3284538" cy="3994150"/>
          </a:xfrm>
          <a:prstGeom prst="rect">
            <a:avLst/>
          </a:prstGeom>
          <a:noFill/>
          <a:ln w="9525">
            <a:noFill/>
            <a:miter lim="800000"/>
            <a:headEnd/>
            <a:tailEnd/>
          </a:ln>
        </p:spPr>
        <p:txBody>
          <a:bodyPr>
            <a:spAutoFit/>
          </a:bodyPr>
          <a:lstStyle/>
          <a:p>
            <a:pPr marL="342900" indent="-342900" eaLnBrk="1" hangingPunct="1">
              <a:lnSpc>
                <a:spcPct val="150000"/>
              </a:lnSpc>
              <a:buFont typeface="+mj-lt"/>
              <a:buAutoNum type="arabicPeriod"/>
              <a:defRPr/>
            </a:pPr>
            <a:r>
              <a:rPr lang="sl-SI" sz="1400" dirty="0">
                <a:latin typeface="+mj-lt"/>
                <a:cs typeface="Arial" charset="0"/>
              </a:rPr>
              <a:t> IZBIRA PODROČJA RAZISKOVANJA OZ. TEME RAZISKOVANJA</a:t>
            </a:r>
          </a:p>
          <a:p>
            <a:pPr marL="342900" indent="-342900" eaLnBrk="1" hangingPunct="1">
              <a:lnSpc>
                <a:spcPct val="150000"/>
              </a:lnSpc>
              <a:buFont typeface="+mj-lt"/>
              <a:buAutoNum type="arabicPeriod"/>
              <a:defRPr/>
            </a:pPr>
            <a:r>
              <a:rPr lang="sl-SI" sz="1400" dirty="0">
                <a:latin typeface="+mj-lt"/>
                <a:cs typeface="Arial" charset="0"/>
              </a:rPr>
              <a:t> POSTAVITEV RAZISKOVALNEGA VPRAŠANJA/ PROBLEMA</a:t>
            </a:r>
          </a:p>
          <a:p>
            <a:pPr marL="342900" indent="-342900" eaLnBrk="1" hangingPunct="1">
              <a:lnSpc>
                <a:spcPct val="150000"/>
              </a:lnSpc>
              <a:buFont typeface="+mj-lt"/>
              <a:buAutoNum type="arabicPeriod"/>
              <a:defRPr/>
            </a:pPr>
            <a:r>
              <a:rPr lang="sl-SI" sz="1400" dirty="0">
                <a:latin typeface="+mj-lt"/>
                <a:cs typeface="Arial" charset="0"/>
              </a:rPr>
              <a:t> ISKANJE LITERATURE </a:t>
            </a:r>
          </a:p>
          <a:p>
            <a:pPr marL="342900" indent="-342900" eaLnBrk="1" hangingPunct="1">
              <a:lnSpc>
                <a:spcPct val="150000"/>
              </a:lnSpc>
              <a:buFont typeface="+mj-lt"/>
              <a:buAutoNum type="arabicPeriod"/>
              <a:defRPr/>
            </a:pPr>
            <a:r>
              <a:rPr lang="sl-SI" sz="1400" dirty="0">
                <a:latin typeface="+mj-lt"/>
                <a:cs typeface="Arial" charset="0"/>
              </a:rPr>
              <a:t> POSTAVITEV HIPOTEZ</a:t>
            </a:r>
          </a:p>
          <a:p>
            <a:pPr marL="342900" indent="-342900" eaLnBrk="1" hangingPunct="1">
              <a:lnSpc>
                <a:spcPct val="150000"/>
              </a:lnSpc>
              <a:buFont typeface="+mj-lt"/>
              <a:buAutoNum type="arabicPeriod"/>
              <a:defRPr/>
            </a:pPr>
            <a:r>
              <a:rPr lang="sl-SI" sz="1400" dirty="0">
                <a:latin typeface="+mj-lt"/>
                <a:cs typeface="Arial" charset="0"/>
              </a:rPr>
              <a:t> IZBIRA USTREZNE METODE DELA</a:t>
            </a:r>
          </a:p>
          <a:p>
            <a:pPr marL="342900" indent="-342900" eaLnBrk="1" hangingPunct="1">
              <a:lnSpc>
                <a:spcPct val="150000"/>
              </a:lnSpc>
              <a:buFont typeface="+mj-lt"/>
              <a:buAutoNum type="arabicPeriod"/>
              <a:defRPr/>
            </a:pPr>
            <a:r>
              <a:rPr lang="sl-SI" sz="1400" dirty="0">
                <a:latin typeface="+mj-lt"/>
                <a:cs typeface="Arial" charset="0"/>
              </a:rPr>
              <a:t> ZBIRANJE PODATKOV IN OBDELAVA</a:t>
            </a:r>
          </a:p>
          <a:p>
            <a:pPr marL="342900" indent="-342900" eaLnBrk="1" hangingPunct="1">
              <a:lnSpc>
                <a:spcPct val="150000"/>
              </a:lnSpc>
              <a:buFont typeface="+mj-lt"/>
              <a:buAutoNum type="arabicPeriod"/>
              <a:defRPr/>
            </a:pPr>
            <a:r>
              <a:rPr lang="sl-SI" sz="1400" dirty="0">
                <a:latin typeface="+mj-lt"/>
                <a:cs typeface="Arial" charset="0"/>
              </a:rPr>
              <a:t> PISANJE RAZISKOVALNE NALOGE – UPOŠTEVAMO NAVODILA ZA PRIPRAVO RN/IP</a:t>
            </a:r>
          </a:p>
          <a:p>
            <a:pPr eaLnBrk="1" hangingPunct="1">
              <a:spcBef>
                <a:spcPct val="50000"/>
              </a:spcBef>
              <a:defRPr/>
            </a:pPr>
            <a:endParaRPr lang="sl-SI" sz="1500" dirty="0">
              <a:latin typeface="Arial Narrow" pitchFamily="34" charset="0"/>
              <a:cs typeface="Arial" charset="0"/>
            </a:endParaRPr>
          </a:p>
        </p:txBody>
      </p:sp>
      <p:sp>
        <p:nvSpPr>
          <p:cNvPr id="286731" name="Rectangle 11">
            <a:extLst>
              <a:ext uri="{FF2B5EF4-FFF2-40B4-BE49-F238E27FC236}">
                <a16:creationId xmlns:a16="http://schemas.microsoft.com/office/drawing/2014/main" id="{61D78701-9219-47E6-B638-75CD7F26DC32}"/>
              </a:ext>
            </a:extLst>
          </p:cNvPr>
          <p:cNvSpPr>
            <a:spLocks noChangeArrowheads="1"/>
          </p:cNvSpPr>
          <p:nvPr/>
        </p:nvSpPr>
        <p:spPr bwMode="auto">
          <a:xfrm>
            <a:off x="455613" y="744538"/>
            <a:ext cx="8137525" cy="390525"/>
          </a:xfrm>
          <a:prstGeom prst="rect">
            <a:avLst/>
          </a:prstGeom>
          <a:noFill/>
          <a:ln w="9525">
            <a:noFill/>
            <a:miter lim="800000"/>
            <a:headEnd/>
            <a:tailEnd/>
          </a:ln>
          <a:effectLst/>
        </p:spPr>
        <p:txBody>
          <a:bodyPr anchor="ctr" anchorCtr="1"/>
          <a:lstStyle/>
          <a:p>
            <a:pPr algn="ctr" eaLnBrk="1" hangingPunct="1">
              <a:defRPr/>
            </a:pPr>
            <a:r>
              <a:rPr lang="sl-SI" sz="3200" b="1" dirty="0">
                <a:solidFill>
                  <a:schemeClr val="tx2"/>
                </a:solidFill>
                <a:effectLst>
                  <a:outerShdw blurRad="38100" dist="38100" dir="2700000" algn="tl">
                    <a:srgbClr val="000000"/>
                  </a:outerShdw>
                </a:effectLst>
                <a:latin typeface="+mj-lt"/>
                <a:cs typeface="Arial" charset="0"/>
              </a:rPr>
              <a:t>NEKAJ OSNOV RAZISKOVANJA – </a:t>
            </a:r>
          </a:p>
          <a:p>
            <a:pPr algn="ctr" eaLnBrk="1" hangingPunct="1">
              <a:defRPr/>
            </a:pPr>
            <a:r>
              <a:rPr lang="sl-SI" sz="3200" b="1" dirty="0">
                <a:solidFill>
                  <a:schemeClr val="tx2"/>
                </a:solidFill>
                <a:effectLst>
                  <a:outerShdw blurRad="38100" dist="38100" dir="2700000" algn="tl">
                    <a:srgbClr val="000000"/>
                  </a:outerShdw>
                </a:effectLst>
                <a:latin typeface="+mj-lt"/>
                <a:cs typeface="Arial" charset="0"/>
              </a:rPr>
              <a:t>KORAKI RAZISKOVANJA</a:t>
            </a:r>
          </a:p>
        </p:txBody>
      </p:sp>
      <p:sp>
        <p:nvSpPr>
          <p:cNvPr id="4" name="Text Box 9">
            <a:extLst>
              <a:ext uri="{FF2B5EF4-FFF2-40B4-BE49-F238E27FC236}">
                <a16:creationId xmlns:a16="http://schemas.microsoft.com/office/drawing/2014/main" id="{CFF14B91-BEFB-4092-B940-FB4805EF3158}"/>
              </a:ext>
            </a:extLst>
          </p:cNvPr>
          <p:cNvSpPr txBox="1">
            <a:spLocks noChangeArrowheads="1"/>
          </p:cNvSpPr>
          <p:nvPr/>
        </p:nvSpPr>
        <p:spPr bwMode="auto">
          <a:xfrm>
            <a:off x="3203575" y="1660525"/>
            <a:ext cx="5726113" cy="7478970"/>
          </a:xfrm>
          <a:prstGeom prst="rect">
            <a:avLst/>
          </a:prstGeom>
          <a:noFill/>
          <a:ln w="9525">
            <a:noFill/>
            <a:miter lim="800000"/>
            <a:headEnd/>
            <a:tailEnd/>
          </a:ln>
        </p:spPr>
        <p:txBody>
          <a:bodyPr>
            <a:spAutoFit/>
          </a:bodyPr>
          <a:lstStyle/>
          <a:p>
            <a:pPr algn="ctr" eaLnBrk="1" hangingPunct="1">
              <a:spcBef>
                <a:spcPct val="50000"/>
              </a:spcBef>
              <a:defRPr/>
            </a:pPr>
            <a:r>
              <a:rPr lang="sl-SI" sz="2000" b="1" dirty="0">
                <a:solidFill>
                  <a:srgbClr val="9933FF"/>
                </a:solidFill>
                <a:latin typeface="+mj-lt"/>
                <a:cs typeface="Arial" charset="0"/>
              </a:rPr>
              <a:t>POMEMBNA OPOZORILA:</a:t>
            </a:r>
          </a:p>
          <a:p>
            <a:pPr marL="342900" indent="-342900" eaLnBrk="1" hangingPunct="1">
              <a:spcBef>
                <a:spcPct val="50000"/>
              </a:spcBef>
              <a:buFont typeface="Arial" panose="020B0604020202020204" pitchFamily="34" charset="0"/>
              <a:buChar char="•"/>
              <a:defRPr/>
            </a:pPr>
            <a:r>
              <a:rPr lang="sl-SI" sz="2000" b="1" dirty="0">
                <a:latin typeface="+mj-lt"/>
                <a:cs typeface="Arial" charset="0"/>
              </a:rPr>
              <a:t>PROBLEMA SI NE SMEMO ZASTAVITI PREŠIROKO OZ PREOZKO – KLJUČNE BESEDE</a:t>
            </a:r>
          </a:p>
          <a:p>
            <a:pPr marL="342900" indent="-342900" eaLnBrk="1" hangingPunct="1">
              <a:spcBef>
                <a:spcPct val="50000"/>
              </a:spcBef>
              <a:buFont typeface="Arial" panose="020B0604020202020204" pitchFamily="34" charset="0"/>
              <a:buChar char="•"/>
              <a:defRPr/>
            </a:pPr>
            <a:r>
              <a:rPr lang="sl-SI" sz="2000" b="1" dirty="0">
                <a:latin typeface="+mj-lt"/>
                <a:cs typeface="Arial" charset="0"/>
              </a:rPr>
              <a:t>POSTAVIMO SI JASNE CILJE – KAJ IN NA KAKŠEN NAČIN BOMO RAZISKOVALI – NAVAJANJE </a:t>
            </a:r>
          </a:p>
          <a:p>
            <a:pPr marL="342900" indent="-342900" eaLnBrk="1" hangingPunct="1">
              <a:spcBef>
                <a:spcPct val="50000"/>
              </a:spcBef>
              <a:buFont typeface="Arial" panose="020B0604020202020204" pitchFamily="34" charset="0"/>
              <a:buChar char="•"/>
              <a:defRPr/>
            </a:pPr>
            <a:r>
              <a:rPr lang="sl-SI" sz="2000" b="1" dirty="0">
                <a:latin typeface="+mj-lt"/>
                <a:cs typeface="Arial" charset="0"/>
              </a:rPr>
              <a:t>HIPOTEZE – TRDITVE O PRIČAKOVANIH REZULTATIH, POVEZANE S PROBLEMOM </a:t>
            </a:r>
          </a:p>
          <a:p>
            <a:pPr marL="342900" indent="-342900" eaLnBrk="1" hangingPunct="1">
              <a:spcBef>
                <a:spcPct val="50000"/>
              </a:spcBef>
              <a:buFont typeface="Arial" panose="020B0604020202020204" pitchFamily="34" charset="0"/>
              <a:buChar char="•"/>
              <a:defRPr/>
            </a:pPr>
            <a:r>
              <a:rPr lang="sl-SI" sz="2000" b="1" dirty="0">
                <a:latin typeface="+mj-lt"/>
                <a:cs typeface="Arial" charset="0"/>
              </a:rPr>
              <a:t>METODE DELA – TEORETIČNE, EKSPERIMENTALNE, LABORATORIJSKE, TERENSKE – VEDNO UVELJAVLJENE METODE (odvisne od področja)</a:t>
            </a:r>
          </a:p>
          <a:p>
            <a:pPr marL="342900" indent="-342900" eaLnBrk="1" hangingPunct="1">
              <a:spcBef>
                <a:spcPct val="50000"/>
              </a:spcBef>
              <a:buFont typeface="Arial" panose="020B0604020202020204" pitchFamily="34" charset="0"/>
              <a:buChar char="•"/>
              <a:defRPr/>
            </a:pPr>
            <a:r>
              <a:rPr lang="sl-SI" sz="2000" b="1" dirty="0">
                <a:latin typeface="+mj-lt"/>
                <a:cs typeface="Arial" charset="0"/>
              </a:rPr>
              <a:t>IZBRATI JE POTREBNO USTREZNO METODO – DNEVNIK RAZISKOVANJA (sprotno beleženje, od kod vaše informacije)</a:t>
            </a:r>
          </a:p>
          <a:p>
            <a:pPr algn="ctr" eaLnBrk="1" hangingPunct="1">
              <a:spcBef>
                <a:spcPct val="50000"/>
              </a:spcBef>
              <a:defRPr/>
            </a:pPr>
            <a:endParaRPr lang="sl-SI" sz="2000" b="1" dirty="0">
              <a:latin typeface="+mj-lt"/>
              <a:cs typeface="Arial" charset="0"/>
            </a:endParaRPr>
          </a:p>
          <a:p>
            <a:pPr algn="ctr" eaLnBrk="1" hangingPunct="1">
              <a:spcBef>
                <a:spcPct val="50000"/>
              </a:spcBef>
              <a:defRPr/>
            </a:pPr>
            <a:endParaRPr lang="sl-SI" sz="2000" b="1" dirty="0">
              <a:latin typeface="+mj-lt"/>
              <a:cs typeface="Arial" charset="0"/>
            </a:endParaRPr>
          </a:p>
          <a:p>
            <a:pPr algn="ctr" eaLnBrk="1" hangingPunct="1">
              <a:spcBef>
                <a:spcPct val="50000"/>
              </a:spcBef>
              <a:defRPr/>
            </a:pPr>
            <a:endParaRPr lang="sl-SI" sz="2000" b="1" dirty="0">
              <a:latin typeface="+mj-lt"/>
              <a:cs typeface="Arial" charset="0"/>
            </a:endParaRPr>
          </a:p>
          <a:p>
            <a:pPr algn="ctr" eaLnBrk="1" hangingPunct="1">
              <a:spcBef>
                <a:spcPct val="50000"/>
              </a:spcBef>
              <a:defRPr/>
            </a:pPr>
            <a:endParaRPr lang="sl-SI" sz="2000" b="1" dirty="0">
              <a:latin typeface="+mj-lt"/>
              <a:cs typeface="Arial" charset="0"/>
            </a:endParaRPr>
          </a:p>
          <a:p>
            <a:pPr algn="ctr" eaLnBrk="1" hangingPunct="1">
              <a:spcBef>
                <a:spcPct val="50000"/>
              </a:spcBef>
              <a:defRPr/>
            </a:pPr>
            <a:endParaRPr lang="sl-SI" sz="2000" dirty="0">
              <a:latin typeface="+mj-lt"/>
              <a:cs typeface="Arial" charset="0"/>
            </a:endParaRPr>
          </a:p>
        </p:txBody>
      </p:sp>
      <p:sp>
        <p:nvSpPr>
          <p:cNvPr id="7" name="Desna puščica 6">
            <a:extLst>
              <a:ext uri="{FF2B5EF4-FFF2-40B4-BE49-F238E27FC236}">
                <a16:creationId xmlns:a16="http://schemas.microsoft.com/office/drawing/2014/main" id="{AB77F5A1-019E-44E1-96F3-34BFDB865206}"/>
              </a:ext>
            </a:extLst>
          </p:cNvPr>
          <p:cNvSpPr/>
          <p:nvPr/>
        </p:nvSpPr>
        <p:spPr>
          <a:xfrm rot="5400000">
            <a:off x="4643438" y="3506788"/>
            <a:ext cx="180975" cy="180975"/>
          </a:xfrm>
          <a:prstGeom prst="rightArrow">
            <a:avLst/>
          </a:prstGeom>
          <a:solidFill>
            <a:srgbClr val="9933FF"/>
          </a:solidFill>
          <a:ln>
            <a:solidFill>
              <a:srgbClr val="9933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sl-SI"/>
          </a:p>
        </p:txBody>
      </p:sp>
      <p:cxnSp>
        <p:nvCxnSpPr>
          <p:cNvPr id="11" name="Raven puščični povezovalnik 10">
            <a:extLst>
              <a:ext uri="{FF2B5EF4-FFF2-40B4-BE49-F238E27FC236}">
                <a16:creationId xmlns:a16="http://schemas.microsoft.com/office/drawing/2014/main" id="{B9D1C37F-859F-49B3-8AEC-F95DA3570D14}"/>
              </a:ext>
            </a:extLst>
          </p:cNvPr>
          <p:cNvCxnSpPr/>
          <p:nvPr/>
        </p:nvCxnSpPr>
        <p:spPr>
          <a:xfrm flipV="1">
            <a:off x="2935288" y="2601913"/>
            <a:ext cx="536575" cy="163512"/>
          </a:xfrm>
          <a:prstGeom prst="straightConnector1">
            <a:avLst/>
          </a:prstGeom>
          <a:ln>
            <a:solidFill>
              <a:srgbClr val="9933FF"/>
            </a:solidFill>
            <a:tailEnd type="arrow"/>
          </a:ln>
        </p:spPr>
        <p:style>
          <a:lnRef idx="1">
            <a:schemeClr val="accent1"/>
          </a:lnRef>
          <a:fillRef idx="0">
            <a:schemeClr val="accent1"/>
          </a:fillRef>
          <a:effectRef idx="0">
            <a:schemeClr val="accent1"/>
          </a:effectRef>
          <a:fontRef idx="minor">
            <a:schemeClr val="tx1"/>
          </a:fontRef>
        </p:style>
      </p:cxnSp>
      <p:cxnSp>
        <p:nvCxnSpPr>
          <p:cNvPr id="13" name="Raven puščični povezovalnik 12">
            <a:extLst>
              <a:ext uri="{FF2B5EF4-FFF2-40B4-BE49-F238E27FC236}">
                <a16:creationId xmlns:a16="http://schemas.microsoft.com/office/drawing/2014/main" id="{D9A5D17A-4D91-4C83-A013-83688C474B91}"/>
              </a:ext>
            </a:extLst>
          </p:cNvPr>
          <p:cNvCxnSpPr/>
          <p:nvPr/>
        </p:nvCxnSpPr>
        <p:spPr>
          <a:xfrm flipV="1">
            <a:off x="2849563" y="3298825"/>
            <a:ext cx="552450" cy="82550"/>
          </a:xfrm>
          <a:prstGeom prst="straightConnector1">
            <a:avLst/>
          </a:prstGeom>
          <a:ln>
            <a:solidFill>
              <a:srgbClr val="9933FF"/>
            </a:solidFill>
            <a:tailEnd type="arrow"/>
          </a:ln>
        </p:spPr>
        <p:style>
          <a:lnRef idx="1">
            <a:schemeClr val="accent1"/>
          </a:lnRef>
          <a:fillRef idx="0">
            <a:schemeClr val="accent1"/>
          </a:fillRef>
          <a:effectRef idx="0">
            <a:schemeClr val="accent1"/>
          </a:effectRef>
          <a:fontRef idx="minor">
            <a:schemeClr val="tx1"/>
          </a:fontRef>
        </p:style>
      </p:cxnSp>
      <p:cxnSp>
        <p:nvCxnSpPr>
          <p:cNvPr id="14" name="Raven puščični povezovalnik 13">
            <a:extLst>
              <a:ext uri="{FF2B5EF4-FFF2-40B4-BE49-F238E27FC236}">
                <a16:creationId xmlns:a16="http://schemas.microsoft.com/office/drawing/2014/main" id="{95E62880-9E3E-4F48-9339-8AD47F5F9C76}"/>
              </a:ext>
            </a:extLst>
          </p:cNvPr>
          <p:cNvCxnSpPr/>
          <p:nvPr/>
        </p:nvCxnSpPr>
        <p:spPr>
          <a:xfrm>
            <a:off x="3051175" y="4149725"/>
            <a:ext cx="420688" cy="215900"/>
          </a:xfrm>
          <a:prstGeom prst="straightConnector1">
            <a:avLst/>
          </a:prstGeom>
          <a:ln>
            <a:solidFill>
              <a:srgbClr val="9933FF"/>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28673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17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2" end="2"/>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
                                            <p:txEl>
                                              <p:pRg st="3" end="3"/>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
                                            <p:txEl>
                                              <p:pRg st="4" end="4"/>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
                                            <p:txEl>
                                              <p:pRg st="5" end="5"/>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4" grpId="0"/>
      <p:bldP spid="286731" grpId="0"/>
      <p:bldP spid="4" grpId="0"/>
      <p:bldP spid="7"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otek">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Potek">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otek">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ova 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ova tema">
  <a:themeElements>
    <a:clrScheme name="Pisar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3436</TotalTime>
  <Words>2425</Words>
  <Application>Microsoft Office PowerPoint</Application>
  <PresentationFormat>Diaprojekcija na zaslonu (4:3)</PresentationFormat>
  <Paragraphs>383</Paragraphs>
  <Slides>34</Slides>
  <Notes>7</Notes>
  <HiddenSlides>0</HiddenSlides>
  <MMClips>0</MMClips>
  <ScaleCrop>false</ScaleCrop>
  <HeadingPairs>
    <vt:vector size="6" baseType="variant">
      <vt:variant>
        <vt:lpstr>Uporabljene pisave</vt:lpstr>
      </vt:variant>
      <vt:variant>
        <vt:i4>9</vt:i4>
      </vt:variant>
      <vt:variant>
        <vt:lpstr>Tema</vt:lpstr>
      </vt:variant>
      <vt:variant>
        <vt:i4>1</vt:i4>
      </vt:variant>
      <vt:variant>
        <vt:lpstr>Naslovi diapozitivov</vt:lpstr>
      </vt:variant>
      <vt:variant>
        <vt:i4>34</vt:i4>
      </vt:variant>
    </vt:vector>
  </HeadingPairs>
  <TitlesOfParts>
    <vt:vector size="44" baseType="lpstr">
      <vt:lpstr>Arial</vt:lpstr>
      <vt:lpstr>Arial Narrow</vt:lpstr>
      <vt:lpstr>Calibri</vt:lpstr>
      <vt:lpstr>Constantia</vt:lpstr>
      <vt:lpstr>Courier New</vt:lpstr>
      <vt:lpstr>Segoe UI</vt:lpstr>
      <vt:lpstr>Times New Roman</vt:lpstr>
      <vt:lpstr>Wingdings</vt:lpstr>
      <vt:lpstr>Wingdings 2</vt:lpstr>
      <vt:lpstr>Potek</vt:lpstr>
      <vt:lpstr>PowerPointova predstavitev</vt:lpstr>
      <vt:lpstr>PowerPointova predstavitev</vt:lpstr>
      <vt:lpstr>PowerPointova predstavitev</vt:lpstr>
      <vt:lpstr>PowerPointova predstavitev</vt:lpstr>
      <vt:lpstr>PowerPointova predstavitev</vt:lpstr>
      <vt:lpstr>NAVAJANJE </vt:lpstr>
      <vt:lpstr>PowerPointova predstavitev</vt:lpstr>
      <vt:lpstr>PowerPointova predstavitev</vt:lpstr>
      <vt:lpstr>PowerPointova predstavitev</vt:lpstr>
      <vt:lpstr>PowerPointova predstavitev</vt:lpstr>
      <vt:lpstr>PowerPointova predstavitev</vt:lpstr>
      <vt:lpstr>SESTAVA RAZISKOVALNE NALOGE </vt:lpstr>
      <vt:lpstr>PowerPointova predstavitev</vt:lpstr>
      <vt:lpstr>SESTAVA RAZISKOVALNE NALOGE </vt:lpstr>
      <vt:lpstr>SESTAVA RAZISKOVALNE NALOGE - VSEBINA </vt:lpstr>
      <vt:lpstr>SESTAVA RAZISKOVALNE NALOGE - VSEBINA </vt:lpstr>
      <vt:lpstr>SESTAVA RAZISKOVALNE NALOGE - VSEBINA </vt:lpstr>
      <vt:lpstr>SESTAVA RAZISKOVALNE NALOGE - VSEBINA </vt:lpstr>
      <vt:lpstr>SESTAVA RAZISKOVALNE NALOGE - VSEBINA </vt:lpstr>
      <vt:lpstr>SESTAVA RAZISKOVALNE NALOGE - VSEBINA </vt:lpstr>
      <vt:lpstr>SESTAVA RAZISKOVALNE NALOGE - VSEBINA </vt:lpstr>
      <vt:lpstr>PowerPointova predstavitev</vt:lpstr>
      <vt:lpstr>PowerPointova predstavitev</vt:lpstr>
      <vt:lpstr>SESTAVA RAZISKOVALNE NALOGE - VSEBINA </vt:lpstr>
      <vt:lpstr>SESTAVA RAZISKOVALNE NALOGE - VSEBINA </vt:lpstr>
      <vt:lpstr>PowerPointova predstavitev</vt:lpstr>
      <vt:lpstr>OBLIKOVANJE PISNEGA IZDELKA </vt:lpstr>
      <vt:lpstr>OBLIKOVANJE PISNEGA IZDELKA </vt:lpstr>
      <vt:lpstr>OBLIKOVANJE PISNEGA IZDELKA </vt:lpstr>
      <vt:lpstr>OBLIKOVANJE PISNEGA IZDELKA </vt:lpstr>
      <vt:lpstr>OB PRIPRAVI NALOGE PAZIMO NA:</vt:lpstr>
      <vt:lpstr>JAVNI ZAGOVOR  </vt:lpstr>
      <vt:lpstr>PowerPointova predstavitev</vt:lpstr>
      <vt:lpstr>PowerPointova predstavitev</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 – plakat</dc:title>
  <dc:creator>Tomaz Ziger</dc:creator>
  <cp:lastModifiedBy>Urša Žiger</cp:lastModifiedBy>
  <cp:revision>217</cp:revision>
  <cp:lastPrinted>2018-10-04T08:48:17Z</cp:lastPrinted>
  <dcterms:created xsi:type="dcterms:W3CDTF">2008-04-05T09:36:28Z</dcterms:created>
  <dcterms:modified xsi:type="dcterms:W3CDTF">2023-10-09T08:44:00Z</dcterms:modified>
</cp:coreProperties>
</file>