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notesSlides/notesSlide2.xml" ContentType="application/vnd.openxmlformats-officedocument.presentationml.notesSlide+xml"/>
  <Override PartName="/ppt/comments/comment3.xml" ContentType="application/vnd.openxmlformats-officedocument.presentationml.comments+xml"/>
  <Override PartName="/ppt/notesSlides/notesSlide3.xml" ContentType="application/vnd.openxmlformats-officedocument.presentationml.notesSlide+xml"/>
  <Override PartName="/ppt/comments/comment4.xml" ContentType="application/vnd.openxmlformats-officedocument.presentationml.comments+xml"/>
  <Override PartName="/ppt/notesSlides/notesSlide4.xml" ContentType="application/vnd.openxmlformats-officedocument.presentationml.notesSlide+xml"/>
  <Override PartName="/ppt/comments/comment5.xml" ContentType="application/vnd.openxmlformats-officedocument.presentationml.comments+xml"/>
  <Override PartName="/ppt/notesSlides/notesSlide5.xml" ContentType="application/vnd.openxmlformats-officedocument.presentationml.notesSlide+xml"/>
  <Override PartName="/ppt/comments/comment6.xml" ContentType="application/vnd.openxmlformats-officedocument.presentationml.comments+xml"/>
  <Override PartName="/ppt/notesSlides/notesSlide6.xml" ContentType="application/vnd.openxmlformats-officedocument.presentationml.notesSlide+xml"/>
  <Override PartName="/ppt/comments/comment7.xml" ContentType="application/vnd.openxmlformats-officedocument.presentationml.comments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94" r:id="rId1"/>
  </p:sldMasterIdLst>
  <p:notesMasterIdLst>
    <p:notesMasterId r:id="rId37"/>
  </p:notesMasterIdLst>
  <p:handoutMasterIdLst>
    <p:handoutMasterId r:id="rId38"/>
  </p:handoutMasterIdLst>
  <p:sldIdLst>
    <p:sldId id="256" r:id="rId2"/>
    <p:sldId id="363" r:id="rId3"/>
    <p:sldId id="334" r:id="rId4"/>
    <p:sldId id="384" r:id="rId5"/>
    <p:sldId id="385" r:id="rId6"/>
    <p:sldId id="386" r:id="rId7"/>
    <p:sldId id="387" r:id="rId8"/>
    <p:sldId id="388" r:id="rId9"/>
    <p:sldId id="390" r:id="rId10"/>
    <p:sldId id="389" r:id="rId11"/>
    <p:sldId id="392" r:id="rId12"/>
    <p:sldId id="341" r:id="rId13"/>
    <p:sldId id="366" r:id="rId14"/>
    <p:sldId id="369" r:id="rId15"/>
    <p:sldId id="370" r:id="rId16"/>
    <p:sldId id="377" r:id="rId17"/>
    <p:sldId id="378" r:id="rId18"/>
    <p:sldId id="379" r:id="rId19"/>
    <p:sldId id="380" r:id="rId20"/>
    <p:sldId id="381" r:id="rId21"/>
    <p:sldId id="382" r:id="rId22"/>
    <p:sldId id="383" r:id="rId23"/>
    <p:sldId id="349" r:id="rId24"/>
    <p:sldId id="354" r:id="rId25"/>
    <p:sldId id="360" r:id="rId26"/>
    <p:sldId id="393" r:id="rId27"/>
    <p:sldId id="339" r:id="rId28"/>
    <p:sldId id="394" r:id="rId29"/>
    <p:sldId id="365" r:id="rId30"/>
    <p:sldId id="368" r:id="rId31"/>
    <p:sldId id="367" r:id="rId32"/>
    <p:sldId id="318" r:id="rId33"/>
    <p:sldId id="361" r:id="rId34"/>
    <p:sldId id="362" r:id="rId35"/>
    <p:sldId id="317" r:id="rId36"/>
  </p:sldIdLst>
  <p:sldSz cx="9144000" cy="6858000" type="screen4x3"/>
  <p:notesSz cx="6797675" cy="9926638"/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ŽIGER" initials="Ž" lastIdx="1" clrIdx="0"/>
  <p:cmAuthor id="1" name="ursa" initials="u" lastIdx="15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FF"/>
    <a:srgbClr val="000000"/>
    <a:srgbClr val="FFFF99"/>
    <a:srgbClr val="FFFF66"/>
    <a:srgbClr val="FF66CC"/>
    <a:srgbClr val="3333FF"/>
    <a:srgbClr val="D60093"/>
    <a:srgbClr val="269E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2" autoAdjust="0"/>
    <p:restoredTop sz="94671" autoAdjust="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73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66" y="-84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commentAuthors" Target="commentAuthor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10.254\dokumenti\Ursa\Mladi%20za%20napredek%202018\statistika\statistika_2017\prijave_2008-2017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6"/>
          <c:order val="0"/>
          <c:tx>
            <c:strRef>
              <c:f>'[prijave_2008-2017.xlsx]prijave2008-2017'!$G$4:$G$6</c:f>
              <c:strCache>
                <c:ptCount val="1"/>
                <c:pt idx="0">
                  <c:v>ŠTEVILO PRIJAVLJENIH RN/IP NA ŠOLAH -  OŠ SKUPAJ</c:v>
                </c:pt>
              </c:strCache>
            </c:strRef>
          </c:tx>
          <c:cat>
            <c:numRef>
              <c:f>'[prijave_2008-2017.xlsx]prijave2008-2017'!$A$7:$A$16</c:f>
              <c:numCache>
                <c:formatCode>General</c:formatCode>
                <c:ptCount val="10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</c:numCache>
            </c:numRef>
          </c:cat>
          <c:val>
            <c:numRef>
              <c:f>'[prijave_2008-2017.xlsx]prijave2008-2017'!$G$7:$G$16</c:f>
              <c:numCache>
                <c:formatCode>General</c:formatCode>
                <c:ptCount val="10"/>
                <c:pt idx="0">
                  <c:v>133</c:v>
                </c:pt>
                <c:pt idx="1">
                  <c:v>135</c:v>
                </c:pt>
                <c:pt idx="2">
                  <c:v>160</c:v>
                </c:pt>
                <c:pt idx="3">
                  <c:v>149</c:v>
                </c:pt>
                <c:pt idx="4">
                  <c:v>164</c:v>
                </c:pt>
                <c:pt idx="5">
                  <c:v>141</c:v>
                </c:pt>
                <c:pt idx="6">
                  <c:v>143</c:v>
                </c:pt>
                <c:pt idx="7">
                  <c:v>124</c:v>
                </c:pt>
                <c:pt idx="8">
                  <c:v>142</c:v>
                </c:pt>
                <c:pt idx="9">
                  <c:v>130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CE2-4844-9A0B-D0346831A6F8}"/>
            </c:ext>
          </c:extLst>
        </c:ser>
        <c:ser>
          <c:idx val="9"/>
          <c:order val="1"/>
          <c:tx>
            <c:strRef>
              <c:f>'[prijave_2008-2017.xlsx]prijave2008-2017'!$J$4:$J$6</c:f>
              <c:strCache>
                <c:ptCount val="1"/>
                <c:pt idx="0">
                  <c:v>ŠTEVILO PRIJAVLJENIH RN/IP NA ŠOLAH -  SŠ SKUPAJ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pPr>
              <a:ln>
                <a:solidFill>
                  <a:srgbClr val="FF0000"/>
                </a:solidFill>
              </a:ln>
            </c:spPr>
          </c:marker>
          <c:cat>
            <c:numRef>
              <c:f>'[prijave_2008-2017.xlsx]prijave2008-2017'!$A$7:$A$16</c:f>
              <c:numCache>
                <c:formatCode>General</c:formatCode>
                <c:ptCount val="10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</c:numCache>
            </c:numRef>
          </c:cat>
          <c:val>
            <c:numRef>
              <c:f>'[prijave_2008-2017.xlsx]prijave2008-2017'!$J$7:$J$16</c:f>
              <c:numCache>
                <c:formatCode>General</c:formatCode>
                <c:ptCount val="10"/>
                <c:pt idx="0">
                  <c:v>160</c:v>
                </c:pt>
                <c:pt idx="1">
                  <c:v>147</c:v>
                </c:pt>
                <c:pt idx="2">
                  <c:v>142</c:v>
                </c:pt>
                <c:pt idx="3">
                  <c:v>158</c:v>
                </c:pt>
                <c:pt idx="4">
                  <c:v>186</c:v>
                </c:pt>
                <c:pt idx="5">
                  <c:v>225</c:v>
                </c:pt>
                <c:pt idx="6">
                  <c:v>167</c:v>
                </c:pt>
                <c:pt idx="7">
                  <c:v>209</c:v>
                </c:pt>
                <c:pt idx="8">
                  <c:v>235</c:v>
                </c:pt>
                <c:pt idx="9">
                  <c:v>243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CE2-4844-9A0B-D0346831A6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85650304"/>
        <c:axId val="286070272"/>
      </c:lineChart>
      <c:catAx>
        <c:axId val="2856503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86070272"/>
        <c:crosses val="autoZero"/>
        <c:auto val="1"/>
        <c:lblAlgn val="ctr"/>
        <c:lblOffset val="100"/>
        <c:noMultiLvlLbl val="0"/>
      </c:catAx>
      <c:valAx>
        <c:axId val="2860702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85650304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2-01-11T13:05:54.234" idx="2">
    <p:pos x="10" y="10"/>
    <p:text/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2-01-11T13:10:14.740" idx="11">
    <p:pos x="10" y="10"/>
    <p:text>KLIK - 1X
</p:tex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2-01-11T13:10:03.445" idx="7">
    <p:pos x="10" y="10"/>
    <p:text>KLIK - 1X</p:tex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2-01-11T13:10:03.445" idx="12">
    <p:pos x="10" y="10"/>
    <p:text>KLIK - 1X</p:text>
  </p:cm>
</p:cmLst>
</file>

<file path=ppt/comments/comment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2-01-11T13:10:03.445" idx="13">
    <p:pos x="10" y="10"/>
    <p:text>KLIK - 1X</p:text>
  </p:cm>
</p:cmLst>
</file>

<file path=ppt/comments/comment6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2-01-11T13:10:03.445" idx="15">
    <p:pos x="10" y="10"/>
    <p:text>KLIK - 1X</p:text>
  </p:cm>
</p:cmLst>
</file>

<file path=ppt/comments/comment7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2-01-11T13:10:03.445" idx="9">
    <p:pos x="10" y="10"/>
    <p:text>KLIK - 1X</p:tex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datum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C96F31-ADB4-4C9B-80E7-3125A520A7E3}" type="datetimeFigureOut">
              <a:rPr lang="sl-SI" smtClean="0"/>
              <a:pPr/>
              <a:t>7. 12. 2021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81359698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r>
              <a:rPr lang="sl-SI"/>
              <a:t>MNM_2018</a:t>
            </a:r>
            <a:endParaRPr lang="sl-SI" dirty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sl-SI" dirty="0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noProof="0"/>
              <a:t>Kliknite, če želite urediti sloge besedila matrice</a:t>
            </a:r>
          </a:p>
          <a:p>
            <a:pPr lvl="1"/>
            <a:r>
              <a:rPr lang="sl-SI" noProof="0"/>
              <a:t>Druga raven</a:t>
            </a:r>
          </a:p>
          <a:p>
            <a:pPr lvl="2"/>
            <a:r>
              <a:rPr lang="sl-SI" noProof="0"/>
              <a:t>Tretja raven</a:t>
            </a:r>
          </a:p>
          <a:p>
            <a:pPr lvl="3"/>
            <a:r>
              <a:rPr lang="sl-SI" noProof="0"/>
              <a:t>Četrta raven</a:t>
            </a:r>
          </a:p>
          <a:p>
            <a:pPr lvl="4"/>
            <a:r>
              <a:rPr lang="sl-SI" noProof="0"/>
              <a:t>Peta raven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sl-SI" dirty="0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370B1080-D275-4E8B-9D68-ECF8FA473B6A}" type="slidenum">
              <a:rPr lang="sl-SI"/>
              <a:pPr>
                <a:defRPr/>
              </a:pPr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84847188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6669038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664774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664774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1425029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slov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/>
          </a:p>
        </p:txBody>
      </p:sp>
      <p:sp>
        <p:nvSpPr>
          <p:cNvPr id="17" name="Podnaslov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sl-SI"/>
              <a:t>Kliknite, če želite urediti slog podnaslova matrice</a:t>
            </a:r>
            <a:endParaRPr lang="en-US"/>
          </a:p>
        </p:txBody>
      </p:sp>
      <p:sp>
        <p:nvSpPr>
          <p:cNvPr id="4" name="Ograda datum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dirty="0"/>
          </a:p>
        </p:txBody>
      </p:sp>
      <p:sp>
        <p:nvSpPr>
          <p:cNvPr id="5" name="Ograda no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Maribor, november 2017</a:t>
            </a:r>
            <a:endParaRPr lang="sl-SI" dirty="0"/>
          </a:p>
        </p:txBody>
      </p:sp>
      <p:sp>
        <p:nvSpPr>
          <p:cNvPr id="6" name="Ograda številke diapoz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D7DBFC-79F4-41E5-A700-7680E52FFE6E}" type="slidenum">
              <a:rPr lang="sl-SI"/>
              <a:pPr>
                <a:defRPr/>
              </a:pPr>
              <a:t>‹#›</a:t>
            </a:fld>
            <a:endParaRPr lang="sl-S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4" name="Ograda datum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dirty="0"/>
          </a:p>
        </p:txBody>
      </p:sp>
      <p:sp>
        <p:nvSpPr>
          <p:cNvPr id="5" name="Ograda no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Maribor, november 2017</a:t>
            </a:r>
            <a:endParaRPr lang="sl-SI" dirty="0"/>
          </a:p>
        </p:txBody>
      </p:sp>
      <p:sp>
        <p:nvSpPr>
          <p:cNvPr id="6" name="Ograda številke diapoz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C9EC54-C10A-4353-AB47-5A97F09F2B53}" type="slidenum">
              <a:rPr lang="sl-SI"/>
              <a:pPr>
                <a:defRPr/>
              </a:pPr>
              <a:t>‹#›</a:t>
            </a:fld>
            <a:endParaRPr lang="sl-S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  <a:endParaRPr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4" name="Ograda datum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dirty="0"/>
          </a:p>
        </p:txBody>
      </p:sp>
      <p:sp>
        <p:nvSpPr>
          <p:cNvPr id="5" name="Ograda no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Maribor, november 2017</a:t>
            </a:r>
            <a:endParaRPr lang="sl-SI" dirty="0"/>
          </a:p>
        </p:txBody>
      </p:sp>
      <p:sp>
        <p:nvSpPr>
          <p:cNvPr id="6" name="Ograda številke diapoz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3741B0-5240-46E2-8EAC-273AC9E9DF6E}" type="slidenum">
              <a:rPr lang="sl-SI"/>
              <a:pPr>
                <a:defRPr/>
              </a:pPr>
              <a:t>‹#›</a:t>
            </a:fld>
            <a:endParaRPr lang="sl-S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4" name="Ograda datum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dirty="0"/>
          </a:p>
        </p:txBody>
      </p:sp>
      <p:sp>
        <p:nvSpPr>
          <p:cNvPr id="5" name="Ograda no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Maribor, november 2017</a:t>
            </a:r>
            <a:endParaRPr lang="sl-SI" dirty="0"/>
          </a:p>
        </p:txBody>
      </p:sp>
      <p:sp>
        <p:nvSpPr>
          <p:cNvPr id="6" name="Ograda številke diapoz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7721F8-6BDF-41A4-9B2E-28915CB920DA}" type="slidenum">
              <a:rPr lang="sl-SI"/>
              <a:pPr>
                <a:defRPr/>
              </a:pPr>
              <a:t>‹#›</a:t>
            </a:fld>
            <a:endParaRPr lang="sl-S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datum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dirty="0"/>
          </a:p>
        </p:txBody>
      </p:sp>
      <p:sp>
        <p:nvSpPr>
          <p:cNvPr id="5" name="Ograda no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Maribor, november 2017</a:t>
            </a:r>
            <a:endParaRPr lang="sl-SI" dirty="0"/>
          </a:p>
        </p:txBody>
      </p:sp>
      <p:sp>
        <p:nvSpPr>
          <p:cNvPr id="6" name="Ograda številke diapoz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92F38A-C0A2-4E5A-9BE9-D3BA0EC45049}" type="slidenum">
              <a:rPr lang="sl-SI"/>
              <a:pPr>
                <a:defRPr/>
              </a:pPr>
              <a:t>‹#›</a:t>
            </a:fld>
            <a:endParaRPr lang="sl-S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5" name="Ograda datum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dirty="0"/>
          </a:p>
        </p:txBody>
      </p:sp>
      <p:sp>
        <p:nvSpPr>
          <p:cNvPr id="6" name="Ograda no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Maribor, november 2017</a:t>
            </a:r>
            <a:endParaRPr lang="sl-SI" dirty="0"/>
          </a:p>
        </p:txBody>
      </p:sp>
      <p:sp>
        <p:nvSpPr>
          <p:cNvPr id="7" name="Ograda številke diapoz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B4800F-D050-441C-A1A7-73415FB81E13}" type="slidenum">
              <a:rPr lang="sl-SI"/>
              <a:pPr>
                <a:defRPr/>
              </a:pPr>
              <a:t>‹#›</a:t>
            </a:fld>
            <a:endParaRPr lang="sl-S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7" name="Ograda datum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dirty="0"/>
          </a:p>
        </p:txBody>
      </p:sp>
      <p:sp>
        <p:nvSpPr>
          <p:cNvPr id="8" name="Ograda no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Maribor, november 2017</a:t>
            </a:r>
            <a:endParaRPr lang="sl-SI" dirty="0"/>
          </a:p>
        </p:txBody>
      </p:sp>
      <p:sp>
        <p:nvSpPr>
          <p:cNvPr id="9" name="Ograda številke diapoz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9AA860-081D-448B-BE99-D7A99396EA33}" type="slidenum">
              <a:rPr lang="sl-SI"/>
              <a:pPr>
                <a:defRPr/>
              </a:pPr>
              <a:t>‹#›</a:t>
            </a:fld>
            <a:endParaRPr lang="sl-S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/>
          </a:p>
        </p:txBody>
      </p:sp>
      <p:sp>
        <p:nvSpPr>
          <p:cNvPr id="3" name="Ograda datum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dirty="0"/>
          </a:p>
        </p:txBody>
      </p:sp>
      <p:sp>
        <p:nvSpPr>
          <p:cNvPr id="4" name="Ograda no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Maribor, november 2017</a:t>
            </a:r>
            <a:endParaRPr lang="sl-SI" dirty="0"/>
          </a:p>
        </p:txBody>
      </p:sp>
      <p:sp>
        <p:nvSpPr>
          <p:cNvPr id="5" name="Ograda številke diapoz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E18941-C9D9-459E-94B4-ACFACE9E0971}" type="slidenum">
              <a:rPr lang="sl-SI"/>
              <a:pPr>
                <a:defRPr/>
              </a:pPr>
              <a:t>‹#›</a:t>
            </a:fld>
            <a:endParaRPr lang="sl-S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dirty="0"/>
          </a:p>
        </p:txBody>
      </p:sp>
      <p:sp>
        <p:nvSpPr>
          <p:cNvPr id="3" name="Ograda no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Maribor, november 2017</a:t>
            </a:r>
            <a:endParaRPr lang="sl-SI" dirty="0"/>
          </a:p>
        </p:txBody>
      </p:sp>
      <p:sp>
        <p:nvSpPr>
          <p:cNvPr id="4" name="Ograda številke diapoz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B8C9ED-5FD8-4079-B3E3-B5BFB29C3925}" type="slidenum">
              <a:rPr lang="sl-SI"/>
              <a:pPr>
                <a:defRPr/>
              </a:pPr>
              <a:t>‹#›</a:t>
            </a:fld>
            <a:endParaRPr lang="sl-S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5" name="Ograda datum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dirty="0"/>
          </a:p>
        </p:txBody>
      </p:sp>
      <p:sp>
        <p:nvSpPr>
          <p:cNvPr id="6" name="Ograda no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Maribor, november 2017</a:t>
            </a:r>
            <a:endParaRPr lang="sl-SI" dirty="0"/>
          </a:p>
        </p:txBody>
      </p:sp>
      <p:sp>
        <p:nvSpPr>
          <p:cNvPr id="7" name="Ograda številke diapoz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8DE9F3-8052-4A4A-B427-C8A6F722222F}" type="slidenum">
              <a:rPr lang="sl-SI"/>
              <a:pPr>
                <a:defRPr/>
              </a:pPr>
              <a:t>‹#›</a:t>
            </a:fld>
            <a:endParaRPr lang="sl-S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dreži in zaokroži en kot pravokotnika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Pravokotni trikotnik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Prostoročno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Prostoročno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sl-SI" noProof="0" dirty="0"/>
              <a:t>Kliknite ikono, če želite dodati sliko</a:t>
            </a:r>
            <a:endParaRPr lang="en-US" noProof="0" dirty="0"/>
          </a:p>
        </p:txBody>
      </p:sp>
      <p:sp>
        <p:nvSpPr>
          <p:cNvPr id="9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dirty="0"/>
          </a:p>
        </p:txBody>
      </p:sp>
      <p:sp>
        <p:nvSpPr>
          <p:cNvPr id="10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Maribor, november 2017</a:t>
            </a:r>
            <a:endParaRPr lang="sl-SI" dirty="0"/>
          </a:p>
        </p:txBody>
      </p:sp>
      <p:sp>
        <p:nvSpPr>
          <p:cNvPr id="11" name="Ograda številke diapozitiva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833E58-BFCE-4826-859C-3E448CEDD2D5}" type="slidenum">
              <a:rPr lang="sl-SI"/>
              <a:pPr>
                <a:defRPr/>
              </a:pPr>
              <a:t>‹#›</a:t>
            </a:fld>
            <a:endParaRPr lang="sl-S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ročno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Prostoročno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28" name="Ograda naslova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l-SI"/>
              <a:t>Kliknite, če želite urediti slog naslova matrice</a:t>
            </a:r>
            <a:endParaRPr lang="en-US"/>
          </a:p>
        </p:txBody>
      </p:sp>
      <p:sp>
        <p:nvSpPr>
          <p:cNvPr id="1029" name="Ograda besedila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10" name="Ograda datum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sl-SI" dirty="0"/>
          </a:p>
        </p:txBody>
      </p:sp>
      <p:sp>
        <p:nvSpPr>
          <p:cNvPr id="22" name="Ograda no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 smtClean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sl-SI"/>
              <a:t>Maribor, november 2017</a:t>
            </a:r>
            <a:endParaRPr lang="sl-SI" dirty="0"/>
          </a:p>
        </p:txBody>
      </p:sp>
      <p:sp>
        <p:nvSpPr>
          <p:cNvPr id="18" name="Ograda številke diapozitiva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 smtClean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2C6DFD82-C4B1-4A10-9CFB-5CC20F86C401}" type="slidenum">
              <a:rPr lang="sl-SI"/>
              <a:pPr>
                <a:defRPr/>
              </a:pPr>
              <a:t>‹#›</a:t>
            </a:fld>
            <a:endParaRPr lang="sl-SI" dirty="0"/>
          </a:p>
        </p:txBody>
      </p:sp>
      <p:grpSp>
        <p:nvGrpSpPr>
          <p:cNvPr id="1033" name="Skupina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Prostoročno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3" name="Prostoročno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7" r:id="rId1"/>
    <p:sldLayoutId id="2147483808" r:id="rId2"/>
    <p:sldLayoutId id="2147483809" r:id="rId3"/>
    <p:sldLayoutId id="2147483810" r:id="rId4"/>
    <p:sldLayoutId id="2147483811" r:id="rId5"/>
    <p:sldLayoutId id="2147483812" r:id="rId6"/>
    <p:sldLayoutId id="2147483813" r:id="rId7"/>
    <p:sldLayoutId id="2147483814" r:id="rId8"/>
    <p:sldLayoutId id="2147483817" r:id="rId9"/>
    <p:sldLayoutId id="2147483815" r:id="rId10"/>
    <p:sldLayoutId id="2147483816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FEB80A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00ADDC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ecer.com/maribor/aktualno/mladi-za-napredek-maribora-tudi-o-colnarnah-na-limbuskem-nabrezju-10140747%20(9" TargetMode="Externa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vecer.com/mladi-za-napredek-maribora-resitev-za-promet-nasel-pod-zemljo-6686538?mView=1&amp;tmpl=component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>
          <a:xfrm>
            <a:off x="2947392" y="6356350"/>
            <a:ext cx="3352800" cy="365125"/>
          </a:xfrm>
        </p:spPr>
        <p:txBody>
          <a:bodyPr/>
          <a:lstStyle/>
          <a:p>
            <a:pPr algn="ctr">
              <a:defRPr/>
            </a:pPr>
            <a:r>
              <a:rPr lang="sl-SI" sz="1800" dirty="0">
                <a:latin typeface="+mj-lt"/>
              </a:rPr>
              <a:t>oktober 2021</a:t>
            </a:r>
          </a:p>
        </p:txBody>
      </p:sp>
      <p:sp>
        <p:nvSpPr>
          <p:cNvPr id="3075" name="Text Box 62"/>
          <p:cNvSpPr txBox="1">
            <a:spLocks noChangeArrowheads="1"/>
          </p:cNvSpPr>
          <p:nvPr/>
        </p:nvSpPr>
        <p:spPr bwMode="auto">
          <a:xfrm>
            <a:off x="611188" y="981075"/>
            <a:ext cx="77755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l-SI" sz="2800" b="1" dirty="0">
                <a:latin typeface="+mj-lt"/>
              </a:rPr>
              <a:t>MLADI ZA NAPREDEK MARIBORA 2022</a:t>
            </a:r>
            <a:endParaRPr lang="sl-SI" sz="2800" dirty="0">
              <a:latin typeface="+mj-lt"/>
            </a:endParaRPr>
          </a:p>
        </p:txBody>
      </p:sp>
      <p:sp>
        <p:nvSpPr>
          <p:cNvPr id="3076" name="Rectangle 64"/>
          <p:cNvSpPr>
            <a:spLocks noChangeArrowheads="1"/>
          </p:cNvSpPr>
          <p:nvPr/>
        </p:nvSpPr>
        <p:spPr bwMode="auto">
          <a:xfrm>
            <a:off x="755650" y="2717513"/>
            <a:ext cx="79327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sl-SI" sz="3200" b="1" dirty="0">
                <a:solidFill>
                  <a:srgbClr val="D60093"/>
                </a:solidFill>
                <a:latin typeface="+mj-lt"/>
              </a:rPr>
              <a:t>PRIPRAVA RAZISKOVALNIH NALOG</a:t>
            </a:r>
          </a:p>
        </p:txBody>
      </p:sp>
      <p:sp>
        <p:nvSpPr>
          <p:cNvPr id="3077" name="Rectangle 65"/>
          <p:cNvSpPr>
            <a:spLocks noChangeArrowheads="1"/>
          </p:cNvSpPr>
          <p:nvPr/>
        </p:nvSpPr>
        <p:spPr bwMode="auto">
          <a:xfrm>
            <a:off x="1100209" y="4236476"/>
            <a:ext cx="701717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sl-SI" sz="2000" b="1" dirty="0">
                <a:latin typeface="+mj-lt"/>
              </a:rPr>
              <a:t>Urša Žiger, koordinatorica programa Mladi za napredek Maribora</a:t>
            </a:r>
          </a:p>
          <a:p>
            <a:endParaRPr lang="sl-SI" sz="2000" dirty="0">
              <a:latin typeface="+mj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Text Box 9"/>
          <p:cNvSpPr txBox="1">
            <a:spLocks noChangeArrowheads="1"/>
          </p:cNvSpPr>
          <p:nvPr/>
        </p:nvSpPr>
        <p:spPr bwMode="auto">
          <a:xfrm>
            <a:off x="117417" y="1937152"/>
            <a:ext cx="3284056" cy="3993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sl-SI" sz="1400" dirty="0">
                <a:latin typeface="+mj-lt"/>
              </a:rPr>
              <a:t> IZBIRA PODROČJA RAZISKOVANJA OZ. TEME RAZISKOVANJA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sl-SI" sz="1400" dirty="0">
                <a:latin typeface="+mj-lt"/>
              </a:rPr>
              <a:t> POSTAVITEV RAZISKOVALNEGA VPRAŠANJA/ PROBLEMA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sl-SI" sz="1400" dirty="0">
                <a:latin typeface="+mj-lt"/>
              </a:rPr>
              <a:t> ISKANJE LITERATURE 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sl-SI" sz="1400" dirty="0">
                <a:latin typeface="+mj-lt"/>
              </a:rPr>
              <a:t> POSTAVITEV HIPOTEZ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sl-SI" sz="1400" dirty="0">
                <a:latin typeface="+mj-lt"/>
              </a:rPr>
              <a:t> IZBIRA USTREZNE METODE DELA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sl-SI" sz="1400" dirty="0">
                <a:latin typeface="+mj-lt"/>
              </a:rPr>
              <a:t> ZBIRANJE PODATKOV IN OBDELAVA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sl-SI" sz="1400" dirty="0">
                <a:latin typeface="+mj-lt"/>
              </a:rPr>
              <a:t> PISANJE RAZISKOVALNE NALOGE – UPOŠTEVAMO NAVODILA ZA PRIPRAVO RN/IP</a:t>
            </a:r>
          </a:p>
          <a:p>
            <a:pPr>
              <a:spcBef>
                <a:spcPct val="50000"/>
              </a:spcBef>
            </a:pPr>
            <a:endParaRPr lang="sl-SI" sz="1500" dirty="0">
              <a:latin typeface="Arial Narrow" pitchFamily="34" charset="0"/>
            </a:endParaRPr>
          </a:p>
        </p:txBody>
      </p:sp>
      <p:sp>
        <p:nvSpPr>
          <p:cNvPr id="286731" name="Rectangle 11"/>
          <p:cNvSpPr>
            <a:spLocks noChangeArrowheads="1"/>
          </p:cNvSpPr>
          <p:nvPr/>
        </p:nvSpPr>
        <p:spPr bwMode="auto">
          <a:xfrm>
            <a:off x="456287" y="744471"/>
            <a:ext cx="8137525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>
              <a:defRPr/>
            </a:pPr>
            <a:r>
              <a:rPr lang="sl-SI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NEKAJ OSNOV RAZISKOVANJA – </a:t>
            </a:r>
          </a:p>
          <a:p>
            <a:pPr algn="ctr">
              <a:defRPr/>
            </a:pPr>
            <a:r>
              <a:rPr lang="sl-SI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KORAKI RAZISKOVANJA</a:t>
            </a:r>
          </a:p>
        </p:txBody>
      </p:sp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3203849" y="1660296"/>
            <a:ext cx="5726298" cy="6863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l-SI" sz="2000" b="1" dirty="0">
                <a:solidFill>
                  <a:srgbClr val="9933FF"/>
                </a:solidFill>
                <a:latin typeface="+mj-lt"/>
              </a:rPr>
              <a:t>POMEMBNA OPOZORILA: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sl-SI" sz="2000" b="1" dirty="0">
                <a:latin typeface="+mj-lt"/>
              </a:rPr>
              <a:t>PROBLEMA SI NE SMEMO ZASTAVITI PREŠIROKO OZ PREOZKO – KLJUČNE BESEDE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sl-SI" sz="2000" b="1" dirty="0">
                <a:latin typeface="+mj-lt"/>
              </a:rPr>
              <a:t>POSTAVIMO SI JASNE CILJE – KAJ IN NA KAKŠEN NAČIN BOMO RAZISKOVALI – NAVAJANJE 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sl-SI" sz="2000" b="1" dirty="0">
                <a:latin typeface="+mj-lt"/>
              </a:rPr>
              <a:t>HIPOTEZE – TRDITVE O PRIČAKOVANIH REZULTATIH, POVEZANE S PROBLEMOM 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sl-SI" sz="2000" b="1" dirty="0">
                <a:latin typeface="+mj-lt"/>
              </a:rPr>
              <a:t>METODE DELA – TEORETIČNE, EKSPERIMENTALNE, LABORATORIJSKE, TERENSKE – VEDNO UVELJAVLJENE METODE 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sl-SI" sz="2000" b="1" dirty="0">
                <a:latin typeface="+mj-lt"/>
              </a:rPr>
              <a:t>IZBRATI JE POTREBNO USTREZNO METODO – DNEVNIK RAZISKOVANJA</a:t>
            </a:r>
          </a:p>
          <a:p>
            <a:pPr algn="ctr">
              <a:spcBef>
                <a:spcPct val="50000"/>
              </a:spcBef>
            </a:pPr>
            <a:endParaRPr lang="sl-SI" sz="2000" b="1" dirty="0">
              <a:latin typeface="+mj-lt"/>
            </a:endParaRPr>
          </a:p>
          <a:p>
            <a:pPr algn="ctr">
              <a:spcBef>
                <a:spcPct val="50000"/>
              </a:spcBef>
            </a:pPr>
            <a:endParaRPr lang="sl-SI" sz="2000" b="1" dirty="0">
              <a:latin typeface="+mj-lt"/>
            </a:endParaRPr>
          </a:p>
          <a:p>
            <a:pPr algn="ctr">
              <a:spcBef>
                <a:spcPct val="50000"/>
              </a:spcBef>
            </a:pPr>
            <a:endParaRPr lang="sl-SI" sz="2000" b="1" dirty="0">
              <a:latin typeface="+mj-lt"/>
            </a:endParaRPr>
          </a:p>
          <a:p>
            <a:pPr algn="ctr">
              <a:spcBef>
                <a:spcPct val="50000"/>
              </a:spcBef>
            </a:pPr>
            <a:endParaRPr lang="sl-SI" sz="2000" b="1" dirty="0">
              <a:latin typeface="+mj-lt"/>
            </a:endParaRPr>
          </a:p>
          <a:p>
            <a:pPr algn="ctr">
              <a:spcBef>
                <a:spcPct val="50000"/>
              </a:spcBef>
            </a:pPr>
            <a:endParaRPr lang="sl-SI" sz="2000" dirty="0">
              <a:latin typeface="+mj-lt"/>
            </a:endParaRPr>
          </a:p>
        </p:txBody>
      </p:sp>
      <p:sp>
        <p:nvSpPr>
          <p:cNvPr id="7" name="Desna puščica 6"/>
          <p:cNvSpPr/>
          <p:nvPr/>
        </p:nvSpPr>
        <p:spPr>
          <a:xfrm rot="5400000">
            <a:off x="4644008" y="3507254"/>
            <a:ext cx="180021" cy="180021"/>
          </a:xfrm>
          <a:prstGeom prst="rightArrow">
            <a:avLst/>
          </a:prstGeom>
          <a:solidFill>
            <a:srgbClr val="9933FF"/>
          </a:solidFill>
          <a:ln>
            <a:solidFill>
              <a:srgbClr val="99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11" name="Raven puščični povezovalnik 10"/>
          <p:cNvCxnSpPr/>
          <p:nvPr/>
        </p:nvCxnSpPr>
        <p:spPr>
          <a:xfrm flipV="1">
            <a:off x="2935976" y="2601934"/>
            <a:ext cx="535746" cy="164037"/>
          </a:xfrm>
          <a:prstGeom prst="straightConnector1">
            <a:avLst/>
          </a:prstGeom>
          <a:ln>
            <a:solidFill>
              <a:srgbClr val="9933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en puščični povezovalnik 12"/>
          <p:cNvCxnSpPr/>
          <p:nvPr/>
        </p:nvCxnSpPr>
        <p:spPr>
          <a:xfrm flipV="1">
            <a:off x="2849684" y="3299602"/>
            <a:ext cx="551789" cy="82020"/>
          </a:xfrm>
          <a:prstGeom prst="straightConnector1">
            <a:avLst/>
          </a:prstGeom>
          <a:ln>
            <a:solidFill>
              <a:srgbClr val="9933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ven puščični povezovalnik 13"/>
          <p:cNvCxnSpPr/>
          <p:nvPr/>
        </p:nvCxnSpPr>
        <p:spPr>
          <a:xfrm>
            <a:off x="3051594" y="4149080"/>
            <a:ext cx="420128" cy="216024"/>
          </a:xfrm>
          <a:prstGeom prst="straightConnector1">
            <a:avLst/>
          </a:prstGeom>
          <a:ln>
            <a:solidFill>
              <a:srgbClr val="9933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6799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/>
      <p:bldP spid="286731" grpId="0"/>
      <p:bldP spid="4" grpId="0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Text Box 9"/>
          <p:cNvSpPr txBox="1">
            <a:spLocks noChangeArrowheads="1"/>
          </p:cNvSpPr>
          <p:nvPr/>
        </p:nvSpPr>
        <p:spPr bwMode="auto">
          <a:xfrm>
            <a:off x="359184" y="1557053"/>
            <a:ext cx="8425631" cy="4464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buFont typeface="Courier New" pitchFamily="49" charset="0"/>
              <a:buChar char="o"/>
            </a:pPr>
            <a:r>
              <a:rPr lang="sl-SI" sz="2400" dirty="0">
                <a:latin typeface="+mj-lt"/>
              </a:rPr>
              <a:t> RAZISKOVALNI PROBLEM, </a:t>
            </a:r>
          </a:p>
          <a:p>
            <a:pPr lvl="0">
              <a:lnSpc>
                <a:spcPct val="150000"/>
              </a:lnSpc>
              <a:buFont typeface="Courier New" pitchFamily="49" charset="0"/>
              <a:buChar char="o"/>
            </a:pPr>
            <a:r>
              <a:rPr lang="sl-SI" sz="2400" dirty="0">
                <a:latin typeface="+mj-lt"/>
              </a:rPr>
              <a:t> LITERATURA, </a:t>
            </a:r>
          </a:p>
          <a:p>
            <a:pPr lvl="0">
              <a:lnSpc>
                <a:spcPct val="150000"/>
              </a:lnSpc>
              <a:buFont typeface="Courier New" pitchFamily="49" charset="0"/>
              <a:buChar char="o"/>
            </a:pPr>
            <a:r>
              <a:rPr lang="sl-SI" sz="2400" dirty="0">
                <a:latin typeface="+mj-lt"/>
              </a:rPr>
              <a:t> UVELJAVLJANJE RAZISKOVALNE METODE,</a:t>
            </a:r>
          </a:p>
          <a:p>
            <a:pPr lvl="0">
              <a:lnSpc>
                <a:spcPct val="150000"/>
              </a:lnSpc>
              <a:buFont typeface="Courier New" pitchFamily="49" charset="0"/>
              <a:buChar char="o"/>
            </a:pPr>
            <a:r>
              <a:rPr lang="sl-SI" sz="2400" dirty="0">
                <a:latin typeface="+mj-lt"/>
              </a:rPr>
              <a:t> ANALIZA PRIDOBLJENIH REZULTATOV (prikažemo rezultate),</a:t>
            </a:r>
          </a:p>
          <a:p>
            <a:pPr lvl="0">
              <a:lnSpc>
                <a:spcPct val="150000"/>
              </a:lnSpc>
              <a:buFont typeface="Courier New" pitchFamily="49" charset="0"/>
              <a:buChar char="o"/>
            </a:pPr>
            <a:r>
              <a:rPr lang="sl-SI" sz="2400" dirty="0">
                <a:latin typeface="+mj-lt"/>
              </a:rPr>
              <a:t> RAZPRAVA – INTERPRETACIJA REZULTATOV,</a:t>
            </a:r>
          </a:p>
          <a:p>
            <a:pPr lvl="0">
              <a:lnSpc>
                <a:spcPct val="150000"/>
              </a:lnSpc>
              <a:buFont typeface="Courier New" pitchFamily="49" charset="0"/>
              <a:buChar char="o"/>
            </a:pPr>
            <a:r>
              <a:rPr lang="sl-SI" sz="2400" dirty="0">
                <a:latin typeface="+mj-lt"/>
              </a:rPr>
              <a:t> ZAKLJUČEK,</a:t>
            </a:r>
          </a:p>
          <a:p>
            <a:pPr lvl="0">
              <a:lnSpc>
                <a:spcPct val="150000"/>
              </a:lnSpc>
              <a:buFont typeface="Courier New" pitchFamily="49" charset="0"/>
              <a:buChar char="o"/>
            </a:pPr>
            <a:r>
              <a:rPr lang="sl-SI" sz="2400" dirty="0">
                <a:latin typeface="+mj-lt"/>
              </a:rPr>
              <a:t> DNEVNIK RAZISKOVANJA.</a:t>
            </a:r>
          </a:p>
          <a:p>
            <a:pPr lvl="0" algn="ctr">
              <a:lnSpc>
                <a:spcPct val="150000"/>
              </a:lnSpc>
            </a:pPr>
            <a:r>
              <a:rPr lang="sl-SI" sz="2400" b="1" dirty="0">
                <a:solidFill>
                  <a:srgbClr val="9933FF"/>
                </a:solidFill>
                <a:latin typeface="+mj-lt"/>
              </a:rPr>
              <a:t>TO JE TISTO KAR RAZISKOVALNO NALOGI LOČI OD SEMINARSKE. </a:t>
            </a:r>
            <a:endParaRPr lang="sl-SI" b="1" dirty="0">
              <a:solidFill>
                <a:srgbClr val="9933FF"/>
              </a:solidFill>
              <a:latin typeface="Arial Narrow" pitchFamily="34" charset="0"/>
            </a:endParaRPr>
          </a:p>
        </p:txBody>
      </p:sp>
      <p:sp>
        <p:nvSpPr>
          <p:cNvPr id="286731" name="Rectangle 11"/>
          <p:cNvSpPr>
            <a:spLocks noChangeArrowheads="1"/>
          </p:cNvSpPr>
          <p:nvPr/>
        </p:nvSpPr>
        <p:spPr bwMode="auto">
          <a:xfrm>
            <a:off x="467544" y="836712"/>
            <a:ext cx="8137525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>
              <a:defRPr/>
            </a:pPr>
            <a:r>
              <a:rPr lang="sl-SI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KORAKI RAZISKOVANJA</a:t>
            </a:r>
          </a:p>
        </p:txBody>
      </p:sp>
    </p:spTree>
    <p:extLst>
      <p:ext uri="{BB962C8B-B14F-4D97-AF65-F5344CB8AC3E}">
        <p14:creationId xmlns:p14="http://schemas.microsoft.com/office/powerpoint/2010/main" val="1781511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/>
      <p:bldP spid="28673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1" name="Rectangle 11"/>
          <p:cNvSpPr>
            <a:spLocks noChangeArrowheads="1"/>
          </p:cNvSpPr>
          <p:nvPr/>
        </p:nvSpPr>
        <p:spPr bwMode="auto">
          <a:xfrm>
            <a:off x="456287" y="744471"/>
            <a:ext cx="8137525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>
              <a:defRPr/>
            </a:pPr>
            <a:r>
              <a:rPr lang="sl-SI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FAZE RAZISKOVANJA – </a:t>
            </a:r>
          </a:p>
          <a:p>
            <a:pPr algn="ctr">
              <a:defRPr/>
            </a:pPr>
            <a:r>
              <a:rPr lang="sl-SI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U M R D</a:t>
            </a:r>
          </a:p>
        </p:txBody>
      </p:sp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600924" y="1660296"/>
            <a:ext cx="7992888" cy="4724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endParaRPr lang="sl-SI" sz="2200" dirty="0">
              <a:solidFill>
                <a:srgbClr val="9933FF"/>
              </a:solidFill>
              <a:latin typeface="+mj-lt"/>
            </a:endParaRPr>
          </a:p>
          <a:p>
            <a:pPr algn="ctr">
              <a:spcBef>
                <a:spcPct val="50000"/>
              </a:spcBef>
            </a:pPr>
            <a:r>
              <a:rPr lang="sl-SI" sz="2200" b="1" dirty="0">
                <a:solidFill>
                  <a:srgbClr val="9933FF"/>
                </a:solidFill>
                <a:latin typeface="+mj-lt"/>
              </a:rPr>
              <a:t>UVOD, METODOLOGIJA, REZULTATI,  RAZPRAVA (diskusija)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sl-SI" sz="2000" dirty="0">
              <a:latin typeface="+mj-lt"/>
            </a:endParaRP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sl-SI" sz="2000" dirty="0">
                <a:latin typeface="+mj-lt"/>
              </a:rPr>
              <a:t>BREZ TEH ELEMENTOV NI RAZISKOVALNE NALOGE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sl-SI" sz="2000" dirty="0">
                <a:latin typeface="+mj-lt"/>
              </a:rPr>
              <a:t>NAJPOMEMBNEJŠE JE NAŠE LASTNO DELO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sl-SI" sz="2000" dirty="0">
                <a:latin typeface="+mj-lt"/>
              </a:rPr>
              <a:t>PRI RAZISKOVALNI NALOGI GRE VEDNO ZA NAŠA NOVA ODKRITJA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sl-SI" sz="2000" dirty="0">
              <a:latin typeface="+mj-lt"/>
            </a:endParaRPr>
          </a:p>
          <a:p>
            <a:pPr algn="ctr">
              <a:spcBef>
                <a:spcPct val="50000"/>
              </a:spcBef>
            </a:pPr>
            <a:r>
              <a:rPr lang="sl-SI" sz="2200" b="1" dirty="0">
                <a:solidFill>
                  <a:srgbClr val="9933FF"/>
                </a:solidFill>
                <a:latin typeface="+mj-lt"/>
              </a:rPr>
              <a:t>POMEMBNA JE PONOVLJIVOST RAZISKAVE, POSKUSOV – </a:t>
            </a:r>
          </a:p>
          <a:p>
            <a:pPr algn="ctr">
              <a:spcBef>
                <a:spcPct val="50000"/>
              </a:spcBef>
            </a:pPr>
            <a:r>
              <a:rPr lang="sl-SI" sz="2200" b="1" dirty="0">
                <a:solidFill>
                  <a:srgbClr val="9933FF"/>
                </a:solidFill>
                <a:latin typeface="+mj-lt"/>
              </a:rPr>
              <a:t>NEDOPUSTNO JE POTVARJANJE REZULTATOV</a:t>
            </a:r>
          </a:p>
          <a:p>
            <a:pPr algn="ctr">
              <a:spcBef>
                <a:spcPct val="50000"/>
              </a:spcBef>
            </a:pPr>
            <a:endParaRPr lang="sl-SI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23659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31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564672"/>
          </a:xfrm>
        </p:spPr>
        <p:txBody>
          <a:bodyPr/>
          <a:lstStyle/>
          <a:p>
            <a:pPr algn="ctr"/>
            <a:r>
              <a:rPr lang="sl-SI" sz="3200" b="1" dirty="0"/>
              <a:t>SESTAVA RAZISKOVALNE NALOGE - VSEBINA</a:t>
            </a:r>
            <a:br>
              <a:rPr lang="sl-SI" sz="3200" b="1" dirty="0"/>
            </a:br>
            <a:endParaRPr lang="sl-SI" sz="3200" b="1" dirty="0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755576" y="1412776"/>
            <a:ext cx="7931224" cy="5274805"/>
          </a:xfrm>
        </p:spPr>
        <p:txBody>
          <a:bodyPr/>
          <a:lstStyle/>
          <a:p>
            <a:pPr algn="ctr">
              <a:buNone/>
            </a:pP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ClrTx/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1 	 UVOD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ClrTx/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2 	 PREGLED OBJAV ali PREGLED STANJA TEHNIKE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ClrTx/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3 	 MATERIAL IN METODE ali METODOLOGIJA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ClrTx/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4 	 REZULTATI ali IZSLEDKI 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0" indent="0">
              <a:buClrTx/>
              <a:buNone/>
            </a:pPr>
            <a:r>
              <a:rPr lang="sl-SI" sz="2400" b="1" dirty="0">
                <a:solidFill>
                  <a:srgbClr val="00000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5  DISKUSIJA ali RAZPRAVA</a:t>
            </a:r>
          </a:p>
          <a:p>
            <a:pPr marL="0" indent="0">
              <a:buClrTx/>
              <a:buNone/>
            </a:pPr>
            <a:r>
              <a:rPr lang="sl-SI" sz="2400" b="1" i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6  DRUŽBENA ODGOVORNOST</a:t>
            </a:r>
            <a:endParaRPr lang="sl-SI" sz="2400" b="1" i="1" dirty="0">
              <a:solidFill>
                <a:srgbClr val="000000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0" indent="0">
              <a:buClrTx/>
              <a:buNone/>
            </a:pPr>
            <a:r>
              <a:rPr lang="sl-SI" sz="2400" b="1" dirty="0">
                <a:solidFill>
                  <a:srgbClr val="00000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7  ZAKLJUČEK ali SKLEPI</a:t>
            </a:r>
          </a:p>
          <a:p>
            <a:pPr>
              <a:buClrTx/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8 	 PRILOGE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ClrTx/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9	 VIRI IN LITERATURA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algn="ctr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096165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564672"/>
          </a:xfrm>
        </p:spPr>
        <p:txBody>
          <a:bodyPr/>
          <a:lstStyle/>
          <a:p>
            <a:pPr algn="ctr"/>
            <a:r>
              <a:rPr lang="sl-SI" sz="3200" b="1" dirty="0"/>
              <a:t>SESTAVA RAZISKOVALNE NALOGE - VSEBINA</a:t>
            </a:r>
            <a:br>
              <a:rPr lang="sl-SI" sz="3200" b="1" dirty="0"/>
            </a:br>
            <a:endParaRPr lang="sl-SI" sz="3200" b="1" dirty="0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755576" y="1412776"/>
            <a:ext cx="7931224" cy="5274805"/>
          </a:xfrm>
        </p:spPr>
        <p:txBody>
          <a:bodyPr/>
          <a:lstStyle/>
          <a:p>
            <a:pPr algn="ctr">
              <a:buNone/>
            </a:pP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1 	 UVOD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algn="ctr">
              <a:buNone/>
            </a:pPr>
            <a:endParaRPr lang="sl-SI" dirty="0"/>
          </a:p>
          <a:p>
            <a:pPr>
              <a:buClrTx/>
              <a:buFontTx/>
              <a:buChar char="-"/>
            </a:pPr>
            <a:r>
              <a:rPr lang="sl-SI" dirty="0">
                <a:latin typeface="+mj-lt"/>
              </a:rPr>
              <a:t>uvodne misli</a:t>
            </a:r>
          </a:p>
          <a:p>
            <a:pPr>
              <a:buClrTx/>
              <a:buFontTx/>
              <a:buChar char="-"/>
            </a:pPr>
            <a:r>
              <a:rPr lang="sl-SI" dirty="0">
                <a:latin typeface="+mj-lt"/>
              </a:rPr>
              <a:t>opredelitev problema,  namen oz cilj</a:t>
            </a:r>
          </a:p>
          <a:p>
            <a:pPr>
              <a:buClrTx/>
              <a:buFontTx/>
              <a:buChar char="-"/>
            </a:pPr>
            <a:r>
              <a:rPr lang="sl-SI" dirty="0">
                <a:latin typeface="+mj-lt"/>
              </a:rPr>
              <a:t>predvidena nova spoznanja</a:t>
            </a:r>
          </a:p>
          <a:p>
            <a:pPr>
              <a:buClrTx/>
              <a:buFontTx/>
              <a:buChar char="-"/>
            </a:pPr>
            <a:r>
              <a:rPr lang="sl-SI" dirty="0">
                <a:latin typeface="+mj-lt"/>
              </a:rPr>
              <a:t>hipoteze</a:t>
            </a:r>
          </a:p>
          <a:p>
            <a:pPr>
              <a:buClrTx/>
              <a:buFontTx/>
              <a:buChar char="-"/>
            </a:pPr>
            <a:r>
              <a:rPr lang="sl-SI" dirty="0">
                <a:latin typeface="+mj-lt"/>
              </a:rPr>
              <a:t>IP: opredeliti problem, v čem je težava in kaj je predvidena nova korist</a:t>
            </a:r>
          </a:p>
        </p:txBody>
      </p:sp>
    </p:spTree>
    <p:extLst>
      <p:ext uri="{BB962C8B-B14F-4D97-AF65-F5344CB8AC3E}">
        <p14:creationId xmlns:p14="http://schemas.microsoft.com/office/powerpoint/2010/main" val="1614131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564672"/>
          </a:xfrm>
        </p:spPr>
        <p:txBody>
          <a:bodyPr/>
          <a:lstStyle/>
          <a:p>
            <a:pPr algn="ctr"/>
            <a:r>
              <a:rPr lang="sl-SI" sz="3200" b="1" dirty="0"/>
              <a:t>SESTAVA RAZISKOVALNE NALOGE - VSEBINA</a:t>
            </a:r>
            <a:br>
              <a:rPr lang="sl-SI" sz="3200" b="1" dirty="0"/>
            </a:br>
            <a:endParaRPr lang="sl-SI" sz="3200" b="1" dirty="0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755576" y="1412776"/>
            <a:ext cx="7931224" cy="5274805"/>
          </a:xfrm>
        </p:spPr>
        <p:txBody>
          <a:bodyPr/>
          <a:lstStyle/>
          <a:p>
            <a:pPr algn="ctr">
              <a:buNone/>
            </a:pP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1 	 UVOD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2 	 PREGLED OBJAV ali PREGLED STANJA TEHNIKE</a:t>
            </a:r>
          </a:p>
          <a:p>
            <a:pPr>
              <a:buNone/>
            </a:pP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ClrTx/>
              <a:buFontTx/>
              <a:buChar char="-"/>
            </a:pPr>
            <a:r>
              <a:rPr lang="sl-SI" dirty="0">
                <a:latin typeface="+mj-lt"/>
              </a:rPr>
              <a:t>predstavimo teoretično ozadje problema</a:t>
            </a:r>
          </a:p>
          <a:p>
            <a:pPr>
              <a:buClrTx/>
              <a:buFontTx/>
              <a:buChar char="-"/>
            </a:pPr>
            <a:r>
              <a:rPr lang="sl-SI" dirty="0">
                <a:latin typeface="+mj-lt"/>
              </a:rPr>
              <a:t>naj ne bo preobsežno</a:t>
            </a:r>
          </a:p>
          <a:p>
            <a:pPr>
              <a:buClrTx/>
              <a:buFontTx/>
              <a:buChar char="-"/>
            </a:pPr>
            <a:r>
              <a:rPr lang="sl-SI" dirty="0">
                <a:latin typeface="+mj-lt"/>
              </a:rPr>
              <a:t>POZOR - NAVAJANJE</a:t>
            </a:r>
          </a:p>
          <a:p>
            <a:pPr algn="ctr">
              <a:buNone/>
            </a:pPr>
            <a:endParaRPr lang="sl-SI" b="1" dirty="0">
              <a:solidFill>
                <a:srgbClr val="9933FF"/>
              </a:solidFill>
              <a:latin typeface="+mj-lt"/>
            </a:endParaRPr>
          </a:p>
          <a:p>
            <a:pPr algn="ctr">
              <a:buNone/>
            </a:pPr>
            <a:r>
              <a:rPr lang="sl-SI" b="1" dirty="0">
                <a:solidFill>
                  <a:srgbClr val="9933FF"/>
                </a:solidFill>
                <a:latin typeface="+mj-lt"/>
              </a:rPr>
              <a:t>VEDNO MORA BITI JASNO, KAJ JE AVTORJEVO LASTNO DELO IN KAJ JE POVZETO OD DRUGOD</a:t>
            </a:r>
          </a:p>
          <a:p>
            <a:pPr algn="ctr">
              <a:buNone/>
            </a:pPr>
            <a:endParaRPr lang="sl-SI" b="1" dirty="0">
              <a:solidFill>
                <a:srgbClr val="9933FF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35725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564672"/>
          </a:xfrm>
        </p:spPr>
        <p:txBody>
          <a:bodyPr/>
          <a:lstStyle/>
          <a:p>
            <a:pPr algn="ctr"/>
            <a:r>
              <a:rPr lang="sl-SI" sz="3200" b="1" dirty="0"/>
              <a:t>SESTAVA RAZISKOVALNE NALOGE - VSEBINA</a:t>
            </a:r>
            <a:br>
              <a:rPr lang="sl-SI" sz="3200" b="1" dirty="0"/>
            </a:br>
            <a:endParaRPr lang="sl-SI" sz="3200" b="1" dirty="0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755576" y="1412776"/>
            <a:ext cx="7931224" cy="5274805"/>
          </a:xfrm>
        </p:spPr>
        <p:txBody>
          <a:bodyPr/>
          <a:lstStyle/>
          <a:p>
            <a:pPr algn="ctr">
              <a:buNone/>
            </a:pP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1 	 UVOD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2 	 PREGLED OBJAV ali PREGLED STANJA TEHNIKE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3 	 MATERIAL IN METODE ali METODOLOGIJA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ClrTx/>
              <a:buFontTx/>
              <a:buChar char="-"/>
            </a:pPr>
            <a:endParaRPr lang="sl-SI" dirty="0"/>
          </a:p>
          <a:p>
            <a:pPr>
              <a:buClrTx/>
              <a:buFontTx/>
              <a:buChar char="-"/>
            </a:pPr>
            <a:r>
              <a:rPr lang="sl-SI" dirty="0">
                <a:latin typeface="+mj-lt"/>
              </a:rPr>
              <a:t>natančno opišemo način zbiranja informacij, našega raziskovanja – vse natančno </a:t>
            </a:r>
          </a:p>
          <a:p>
            <a:pPr>
              <a:buClrTx/>
              <a:buFontTx/>
              <a:buChar char="-"/>
            </a:pPr>
            <a:r>
              <a:rPr lang="sl-SI" dirty="0">
                <a:latin typeface="+mj-lt"/>
              </a:rPr>
              <a:t>zajeto mora biti: opis vzorca, opis merskih instrumentov, postopek zbiranja podatkov</a:t>
            </a:r>
          </a:p>
          <a:p>
            <a:pPr>
              <a:buClrTx/>
              <a:buFontTx/>
              <a:buChar char="-"/>
            </a:pPr>
            <a:r>
              <a:rPr lang="sl-SI" dirty="0">
                <a:latin typeface="+mj-lt"/>
              </a:rPr>
              <a:t>IP: podrobno opisati postopek po katerem avtor razvija inovacijski predlog</a:t>
            </a:r>
          </a:p>
          <a:p>
            <a:pPr>
              <a:buClrTx/>
              <a:buFontTx/>
              <a:buChar char="-"/>
            </a:pPr>
            <a:endParaRPr lang="sl-SI" dirty="0">
              <a:latin typeface="+mj-lt"/>
            </a:endParaRPr>
          </a:p>
          <a:p>
            <a:pPr algn="ctr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710376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564672"/>
          </a:xfrm>
        </p:spPr>
        <p:txBody>
          <a:bodyPr/>
          <a:lstStyle/>
          <a:p>
            <a:pPr algn="ctr"/>
            <a:r>
              <a:rPr lang="sl-SI" sz="3200" b="1" dirty="0"/>
              <a:t>SESTAVA RAZISKOVALNE NALOGE - VSEBINA</a:t>
            </a:r>
            <a:br>
              <a:rPr lang="sl-SI" sz="3200" b="1" dirty="0"/>
            </a:br>
            <a:endParaRPr lang="sl-SI" sz="3200" b="1" dirty="0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755576" y="1412776"/>
            <a:ext cx="7931224" cy="5274805"/>
          </a:xfrm>
        </p:spPr>
        <p:txBody>
          <a:bodyPr/>
          <a:lstStyle/>
          <a:p>
            <a:pPr algn="ctr">
              <a:buNone/>
            </a:pP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1 	 UVOD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2 	 PREGLED OBJAV ali PREGLED STANJA TEHNIKE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3 	 MATERIAL IN METODE ali METODOLOGIJA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4 	 REZULTATI ali IZSLEDKI </a:t>
            </a:r>
          </a:p>
          <a:p>
            <a:pPr>
              <a:buNone/>
            </a:pP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ClrTx/>
              <a:buFontTx/>
              <a:buChar char="-"/>
            </a:pPr>
            <a:r>
              <a:rPr lang="sl-SI" dirty="0">
                <a:latin typeface="+mj-lt"/>
              </a:rPr>
              <a:t>vse zbrane rezultate raziskav, opazovanj, meritev obdelamo in ustrezno prikažemo</a:t>
            </a:r>
          </a:p>
          <a:p>
            <a:pPr>
              <a:buClrTx/>
              <a:buFontTx/>
              <a:buChar char="-"/>
            </a:pPr>
            <a:r>
              <a:rPr lang="sl-SI" dirty="0">
                <a:latin typeface="+mj-lt"/>
              </a:rPr>
              <a:t>merske napake</a:t>
            </a:r>
          </a:p>
          <a:p>
            <a:pPr>
              <a:buClrTx/>
              <a:buFontTx/>
              <a:buChar char="-"/>
            </a:pPr>
            <a:r>
              <a:rPr lang="sl-SI" dirty="0">
                <a:latin typeface="+mj-lt"/>
              </a:rPr>
              <a:t>IP: opišemo izdelan model – inovacijski predlog</a:t>
            </a:r>
          </a:p>
          <a:p>
            <a:pPr algn="ctr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573855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564672"/>
          </a:xfrm>
        </p:spPr>
        <p:txBody>
          <a:bodyPr/>
          <a:lstStyle/>
          <a:p>
            <a:pPr algn="ctr"/>
            <a:r>
              <a:rPr lang="sl-SI" sz="3200" b="1" dirty="0"/>
              <a:t>SESTAVA RAZISKOVALNE NALOGE - VSEBINA</a:t>
            </a:r>
            <a:br>
              <a:rPr lang="sl-SI" sz="3200" b="1" dirty="0"/>
            </a:br>
            <a:endParaRPr lang="sl-SI" sz="3200" b="1" dirty="0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755576" y="1412776"/>
            <a:ext cx="7931224" cy="5274805"/>
          </a:xfrm>
        </p:spPr>
        <p:txBody>
          <a:bodyPr/>
          <a:lstStyle/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1 	 UVOD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2 	 PREGLED OBJAV ali PREGLED STANJA TEHNIKE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3 	 MATERIAL IN METODE ali METODOLOGIJA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4 	 REZULTATI ali IZSLEDKI 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5 	 DISKUSIJA ali RAZPRAVA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ClrTx/>
              <a:buFontTx/>
              <a:buChar char="-"/>
            </a:pPr>
            <a:r>
              <a:rPr lang="sl-SI" dirty="0">
                <a:latin typeface="+mj-lt"/>
              </a:rPr>
              <a:t>bistvo naše naloge – najbolj znanstven del naše naloge,</a:t>
            </a:r>
          </a:p>
          <a:p>
            <a:pPr>
              <a:buClrTx/>
              <a:buFontTx/>
              <a:buChar char="-"/>
            </a:pPr>
            <a:r>
              <a:rPr lang="sl-SI" dirty="0">
                <a:latin typeface="+mj-lt"/>
              </a:rPr>
              <a:t>lastne podatke primerjamo z izsledki drugih,</a:t>
            </a:r>
          </a:p>
          <a:p>
            <a:pPr>
              <a:buClrTx/>
              <a:buFontTx/>
              <a:buChar char="-"/>
            </a:pPr>
            <a:r>
              <a:rPr lang="sl-SI" dirty="0">
                <a:latin typeface="+mj-lt"/>
              </a:rPr>
              <a:t>rezultate analiziramo, razložimo, iščemo povezave</a:t>
            </a:r>
          </a:p>
          <a:p>
            <a:pPr>
              <a:buClrTx/>
              <a:buFontTx/>
              <a:buChar char="-"/>
            </a:pPr>
            <a:r>
              <a:rPr lang="sl-SI" dirty="0">
                <a:latin typeface="+mj-lt"/>
              </a:rPr>
              <a:t>ovrednotimo hipoteze – </a:t>
            </a:r>
            <a:r>
              <a:rPr lang="sl-SI" i="1" dirty="0">
                <a:latin typeface="+mj-lt"/>
              </a:rPr>
              <a:t>zavrnitev hipoteze</a:t>
            </a:r>
            <a:endParaRPr lang="sl-SI" dirty="0">
              <a:latin typeface="+mj-lt"/>
            </a:endParaRPr>
          </a:p>
          <a:p>
            <a:pPr>
              <a:buClrTx/>
              <a:buFontTx/>
              <a:buChar char="-"/>
            </a:pPr>
            <a:r>
              <a:rPr lang="sl-SI" dirty="0">
                <a:latin typeface="+mj-lt"/>
              </a:rPr>
              <a:t>IP: ne pozabimo na spremljajoče gradivo (kalkulacija stroškov, preskusi, variantne predloge)</a:t>
            </a:r>
          </a:p>
          <a:p>
            <a:pPr algn="ctr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52558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564672"/>
          </a:xfrm>
        </p:spPr>
        <p:txBody>
          <a:bodyPr/>
          <a:lstStyle/>
          <a:p>
            <a:pPr algn="ctr"/>
            <a:r>
              <a:rPr lang="sl-SI" sz="3200" b="1" dirty="0"/>
              <a:t>SESTAVA RAZISKOVALNE NALOGE - VSEBINA</a:t>
            </a:r>
            <a:br>
              <a:rPr lang="sl-SI" sz="3200" b="1" dirty="0"/>
            </a:br>
            <a:endParaRPr lang="sl-SI" sz="3200" b="1" dirty="0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755576" y="1412776"/>
            <a:ext cx="7931224" cy="5274805"/>
          </a:xfrm>
        </p:spPr>
        <p:txBody>
          <a:bodyPr/>
          <a:lstStyle/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1 	 UVOD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2 	 PREGLED OBJAV ali PREGLED STANJA TEHNIKE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3 	 MATERIAL IN METODE ali METODOLOGIJA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sl-SI" sz="2400" b="1" dirty="0">
                <a:solidFill>
                  <a:srgbClr val="00000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4 	 REZULTATI ali IZSLEDKI </a:t>
            </a:r>
            <a:endParaRPr lang="sl-SI" sz="2400" dirty="0">
              <a:solidFill>
                <a:srgbClr val="000000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0" indent="0">
              <a:buNone/>
            </a:pPr>
            <a:r>
              <a:rPr lang="sl-SI" sz="2400" b="1" dirty="0">
                <a:solidFill>
                  <a:srgbClr val="00000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5  DISKUSIJA ali RAZPRAVA</a:t>
            </a:r>
            <a:endParaRPr lang="sl-SI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sl-SI" sz="2400" b="1" dirty="0">
                <a:solidFill>
                  <a:srgbClr val="00000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6  DRUŽBENA ODGOVORNOST</a:t>
            </a:r>
          </a:p>
          <a:p>
            <a:pPr marL="0" indent="0">
              <a:buNone/>
            </a:pPr>
            <a:endParaRPr lang="sl-SI" sz="2400" b="1" dirty="0">
              <a:solidFill>
                <a:srgbClr val="000000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ClrTx/>
              <a:buFontTx/>
              <a:buChar char="-"/>
            </a:pPr>
            <a:r>
              <a:rPr lang="sl-SI" sz="2400" dirty="0">
                <a:latin typeface="+mj-lt"/>
              </a:rPr>
              <a:t>zapis v samostojnem poglavju, predlagamo pred zaključkom</a:t>
            </a:r>
            <a:endParaRPr lang="sl-SI" sz="2400" b="1" dirty="0">
              <a:solidFill>
                <a:srgbClr val="000000"/>
              </a:solidFill>
              <a:latin typeface="+mj-lt"/>
              <a:ea typeface="Segoe UI" pitchFamily="34" charset="0"/>
              <a:cs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7390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9066" name="Group 5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338790721"/>
              </p:ext>
            </p:extLst>
          </p:nvPr>
        </p:nvGraphicFramePr>
        <p:xfrm>
          <a:off x="683568" y="1412776"/>
          <a:ext cx="7560195" cy="4560956"/>
        </p:xfrm>
        <a:graphic>
          <a:graphicData uri="http://schemas.openxmlformats.org/drawingml/2006/table">
            <a:tbl>
              <a:tblPr/>
              <a:tblGrid>
                <a:gridCol w="2160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999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30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9933FF"/>
                          </a:solidFill>
                          <a:effectLst/>
                          <a:latin typeface="+mj-lt"/>
                          <a:cs typeface="Arial" charset="0"/>
                        </a:rPr>
                        <a:t>12. 10. 2021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9933FF"/>
                          </a:solidFill>
                          <a:effectLst/>
                          <a:latin typeface="+mj-lt"/>
                          <a:cs typeface="Arial" charset="0"/>
                        </a:rPr>
                        <a:t>ROK ZA ODDAJO PRIJAV RN/IP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0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charset="0"/>
                        </a:rPr>
                        <a:t>15. 2. 2022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charset="0"/>
                        </a:rPr>
                        <a:t>ROK ZA ODDAJO RN/IP (EN TISKAN IZVOD IN IZVOD V .PDF  FORMATU)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0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charset="0"/>
                        </a:rPr>
                        <a:t>8. - 19. 3. 2022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charset="0"/>
                        </a:rPr>
                        <a:t>TERMINI JAVNIH ZAGOVOROV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0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charset="0"/>
                        </a:rPr>
                        <a:t>APRIL 2022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charset="0"/>
                        </a:rPr>
                        <a:t>ZAKLJUČNA PRIREDITEV Z RAZGLASITVIJO REZULTATOV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0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charset="0"/>
                        </a:rPr>
                        <a:t>8. 4. 2022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charset="0"/>
                        </a:rPr>
                        <a:t>ROK ZA PRIJAVO NALOG NA DRŽAVNO SREČANJE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0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charset="0"/>
                        </a:rPr>
                        <a:t>16. 5. 2022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charset="0"/>
                        </a:rPr>
                        <a:t>DRUGI KROG DRŽAVNEGA SREČANJA V MURSKI SOBOTI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99014" name="Rectangle 6"/>
          <p:cNvSpPr>
            <a:spLocks noChangeArrowheads="1"/>
          </p:cNvSpPr>
          <p:nvPr/>
        </p:nvSpPr>
        <p:spPr bwMode="auto">
          <a:xfrm>
            <a:off x="611188" y="404813"/>
            <a:ext cx="8137525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>
              <a:defRPr/>
            </a:pPr>
            <a:r>
              <a:rPr lang="sl-SI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ROKOVNIK </a:t>
            </a:r>
          </a:p>
          <a:p>
            <a:pPr algn="ctr">
              <a:defRPr/>
            </a:pPr>
            <a:r>
              <a:rPr lang="sl-SI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MLADI ZA NAPREDEK MARIBORA 2022</a:t>
            </a:r>
          </a:p>
        </p:txBody>
      </p:sp>
    </p:spTree>
    <p:extLst>
      <p:ext uri="{BB962C8B-B14F-4D97-AF65-F5344CB8AC3E}">
        <p14:creationId xmlns:p14="http://schemas.microsoft.com/office/powerpoint/2010/main" val="1648425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564672"/>
          </a:xfrm>
        </p:spPr>
        <p:txBody>
          <a:bodyPr/>
          <a:lstStyle/>
          <a:p>
            <a:pPr algn="ctr"/>
            <a:r>
              <a:rPr lang="sl-SI" sz="3200" b="1" dirty="0"/>
              <a:t>SESTAVA RAZISKOVALNE NALOGE - VSEBINA</a:t>
            </a:r>
            <a:br>
              <a:rPr lang="sl-SI" sz="3200" b="1" dirty="0"/>
            </a:br>
            <a:endParaRPr lang="sl-SI" sz="3200" b="1" dirty="0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755576" y="1412776"/>
            <a:ext cx="7931224" cy="5274805"/>
          </a:xfrm>
        </p:spPr>
        <p:txBody>
          <a:bodyPr/>
          <a:lstStyle/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1 	 UVOD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2 	 PREGLED OBJAV ali PREGLED STANJA TEHNIKE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3 	 MATERIAL IN METODE ali METODOLOGIJA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4 	 REZULTATI ali IZSLEDKI 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5 	 DISKUSIJA ali RAZPRAVA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6 	 DRUŽBENA ODGOVORNOST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7 	 ZAKLJUČEK ali SKLEPI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ClrTx/>
              <a:buFontTx/>
              <a:buChar char="-"/>
            </a:pPr>
            <a:r>
              <a:rPr lang="sl-SI" dirty="0">
                <a:latin typeface="+mj-lt"/>
              </a:rPr>
              <a:t>vsebuje povzetek glavnih rezultatov in novo spoznanje </a:t>
            </a:r>
          </a:p>
          <a:p>
            <a:pPr>
              <a:buClrTx/>
              <a:buFontTx/>
              <a:buChar char="-"/>
            </a:pPr>
            <a:r>
              <a:rPr lang="sl-SI" dirty="0">
                <a:latin typeface="+mj-lt"/>
              </a:rPr>
              <a:t>zaključke in ugotovitve</a:t>
            </a:r>
          </a:p>
          <a:p>
            <a:pPr>
              <a:buClrTx/>
              <a:buFontTx/>
              <a:buChar char="-"/>
            </a:pPr>
            <a:r>
              <a:rPr lang="sl-SI" dirty="0">
                <a:latin typeface="+mj-lt"/>
              </a:rPr>
              <a:t>NE POZABIMO NA: odprta vprašanja, smo dosegli namen, težave pri delu, uporabno vrednost naloge</a:t>
            </a:r>
          </a:p>
          <a:p>
            <a:pPr>
              <a:buClrTx/>
              <a:buFontTx/>
              <a:buChar char="-"/>
            </a:pPr>
            <a:r>
              <a:rPr lang="sl-SI" dirty="0">
                <a:latin typeface="+mj-lt"/>
              </a:rPr>
              <a:t>IP: potrebno je navesti možno novo korist</a:t>
            </a:r>
          </a:p>
        </p:txBody>
      </p:sp>
    </p:spTree>
    <p:extLst>
      <p:ext uri="{BB962C8B-B14F-4D97-AF65-F5344CB8AC3E}">
        <p14:creationId xmlns:p14="http://schemas.microsoft.com/office/powerpoint/2010/main" val="1001771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564672"/>
          </a:xfrm>
        </p:spPr>
        <p:txBody>
          <a:bodyPr/>
          <a:lstStyle/>
          <a:p>
            <a:pPr algn="ctr"/>
            <a:r>
              <a:rPr lang="sl-SI" sz="3200" b="1" dirty="0"/>
              <a:t>SESTAVA RAZISKOVALNE NALOGE - VSEBINA</a:t>
            </a:r>
            <a:br>
              <a:rPr lang="sl-SI" sz="3200" b="1" dirty="0"/>
            </a:br>
            <a:endParaRPr lang="sl-SI" sz="3200" b="1" dirty="0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755576" y="1412776"/>
            <a:ext cx="7931224" cy="5274805"/>
          </a:xfrm>
        </p:spPr>
        <p:txBody>
          <a:bodyPr/>
          <a:lstStyle/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1 	 UVOD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2 	 PREGLED OBJAV ali PREGLED STANJA TEHNIKE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3 	 MATERIAL IN METODE ali METODOLOGIJA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4 	 REZULTATI ali IZSLEDKI 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5 	 DISKUSIJA ali RAZPRAVA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6 	 DRUŽBENA ODGOVORNOST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7 	 ZAKLJUČEK ali SKLEPI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8 	 PRILOGE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sl-SI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9 	 VIRI IN LITERATURA</a:t>
            </a:r>
            <a:endParaRPr lang="sl-SI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0" indent="0">
              <a:buNone/>
            </a:pPr>
            <a:r>
              <a:rPr lang="sl-SI" dirty="0">
                <a:latin typeface="+mj-lt"/>
              </a:rPr>
              <a:t>- vsa citirana literatura, vsa dela uporabljena za primerjavo, ustni viri, viri slik, …</a:t>
            </a:r>
          </a:p>
          <a:p>
            <a:pPr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995149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grada vsebine 4"/>
          <p:cNvSpPr>
            <a:spLocks noGrp="1"/>
          </p:cNvSpPr>
          <p:nvPr>
            <p:ph sz="quarter" idx="2"/>
          </p:nvPr>
        </p:nvSpPr>
        <p:spPr>
          <a:xfrm>
            <a:off x="467544" y="451172"/>
            <a:ext cx="8435280" cy="6290196"/>
          </a:xfrm>
        </p:spPr>
        <p:txBody>
          <a:bodyPr/>
          <a:lstStyle/>
          <a:p>
            <a:pPr algn="ctr">
              <a:buNone/>
            </a:pPr>
            <a:r>
              <a:rPr lang="sl-SI" sz="3200" b="1" dirty="0">
                <a:latin typeface="+mj-lt"/>
              </a:rPr>
              <a:t>LITERATURA</a:t>
            </a:r>
          </a:p>
          <a:p>
            <a:pPr>
              <a:buClrTx/>
              <a:buNone/>
            </a:pPr>
            <a:r>
              <a:rPr lang="sl-SI" sz="2400" b="1" dirty="0">
                <a:latin typeface="+mj-lt"/>
              </a:rPr>
              <a:t>Monografije</a:t>
            </a:r>
            <a:endParaRPr lang="sl-SI" sz="2400" dirty="0">
              <a:latin typeface="+mj-lt"/>
            </a:endParaRPr>
          </a:p>
          <a:p>
            <a:pPr lvl="0">
              <a:buClrTx/>
            </a:pPr>
            <a:r>
              <a:rPr lang="sl-SI" sz="2400" dirty="0">
                <a:latin typeface="+mj-lt"/>
              </a:rPr>
              <a:t>avtor, naslov dela, leto izdaje, kraj izdaje, založba/založnik</a:t>
            </a:r>
          </a:p>
          <a:p>
            <a:pPr lvl="0">
              <a:buClrTx/>
              <a:buNone/>
            </a:pPr>
            <a:endParaRPr lang="sl-SI" sz="2400" dirty="0">
              <a:latin typeface="+mj-lt"/>
            </a:endParaRPr>
          </a:p>
          <a:p>
            <a:pPr>
              <a:buClrTx/>
              <a:buNone/>
            </a:pPr>
            <a:r>
              <a:rPr lang="sl-SI" sz="2400" b="1" dirty="0">
                <a:latin typeface="+mj-lt"/>
              </a:rPr>
              <a:t>Deli publikacij</a:t>
            </a:r>
          </a:p>
          <a:p>
            <a:pPr>
              <a:buClrTx/>
            </a:pPr>
            <a:r>
              <a:rPr lang="sl-SI" sz="2400" dirty="0">
                <a:latin typeface="+mj-lt"/>
              </a:rPr>
              <a:t>ČLANKI V ZBORNIKU - avtor, leto, naslov članka, Naslov zbornika, kraj izdaje, založba, stran</a:t>
            </a:r>
          </a:p>
          <a:p>
            <a:pPr lvl="0">
              <a:buClrTx/>
            </a:pPr>
            <a:r>
              <a:rPr lang="sl-SI" sz="2400" dirty="0">
                <a:latin typeface="+mj-lt"/>
              </a:rPr>
              <a:t>ČLANKI V REVIJI - avtor, leto, naslov članka, naslov serijske publikacije/revije, letnik izdaje/številka, stran</a:t>
            </a:r>
          </a:p>
          <a:p>
            <a:pPr lvl="0">
              <a:buClrTx/>
            </a:pPr>
            <a:endParaRPr lang="sl-SI" sz="2400" dirty="0">
              <a:latin typeface="+mj-lt"/>
            </a:endParaRPr>
          </a:p>
          <a:p>
            <a:pPr>
              <a:buClrTx/>
              <a:buNone/>
            </a:pPr>
            <a:r>
              <a:rPr lang="sl-SI" sz="2400" b="1" dirty="0">
                <a:latin typeface="+mj-lt"/>
              </a:rPr>
              <a:t>Elektronski vir - internet</a:t>
            </a:r>
          </a:p>
          <a:p>
            <a:pPr>
              <a:buClrTx/>
            </a:pPr>
            <a:r>
              <a:rPr lang="sl-SI" sz="2400" dirty="0">
                <a:latin typeface="+mj-lt"/>
              </a:rPr>
              <a:t>Mladi za napredek Maribora: Tudi o čolnarnah na Limbuškem nabrežju(Elektronski vir) Dostopna na URL naslovu: </a:t>
            </a:r>
            <a:r>
              <a:rPr lang="sl-SI" sz="2000" u="sng" dirty="0">
                <a:solidFill>
                  <a:srgbClr val="EB8803"/>
                </a:solidFill>
                <a:latin typeface="+mj-l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https://www.vecer.com/maribor/aktualno/mladi-za-napredek-maribora-tudi-o-colnarnah-na-limbuskem-nabrezju-10140747 </a:t>
            </a:r>
            <a:r>
              <a:rPr lang="sl-SI" sz="2000" u="sng" dirty="0">
                <a:latin typeface="+mj-l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(9</a:t>
            </a:r>
            <a:r>
              <a:rPr lang="sl-SI" sz="2000" u="sng" dirty="0">
                <a:latin typeface="+mj-lt"/>
              </a:rPr>
              <a:t>. 11. 2020)</a:t>
            </a:r>
          </a:p>
          <a:p>
            <a:pPr>
              <a:buNone/>
            </a:pPr>
            <a:endParaRPr lang="sl-SI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56716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1064128"/>
            <a:ext cx="8229600" cy="564672"/>
          </a:xfrm>
        </p:spPr>
        <p:txBody>
          <a:bodyPr/>
          <a:lstStyle/>
          <a:p>
            <a:pPr algn="ctr"/>
            <a:r>
              <a:rPr lang="sl-SI" sz="3200" b="1" dirty="0"/>
              <a:t>OBLIKOVANJE PISNEGA IZDELKA</a:t>
            </a:r>
            <a:br>
              <a:rPr lang="sl-SI" sz="3200" b="1" dirty="0"/>
            </a:br>
            <a:endParaRPr lang="sl-SI" sz="3200" b="1" dirty="0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412776"/>
            <a:ext cx="8075240" cy="5256584"/>
          </a:xfrm>
        </p:spPr>
        <p:txBody>
          <a:bodyPr/>
          <a:lstStyle/>
          <a:p>
            <a:pPr>
              <a:buClrTx/>
            </a:pPr>
            <a:r>
              <a:rPr lang="sl-SI" dirty="0">
                <a:latin typeface="+mj-lt"/>
              </a:rPr>
              <a:t>velikost papirja A 4, velikost črk 12 (pisava ni določena, priporočene so oglate pisave)</a:t>
            </a:r>
          </a:p>
          <a:p>
            <a:pPr>
              <a:buClrTx/>
            </a:pPr>
            <a:r>
              <a:rPr lang="sl-SI" b="1" dirty="0">
                <a:latin typeface="+mj-lt"/>
              </a:rPr>
              <a:t>obseg besedila</a:t>
            </a:r>
            <a:r>
              <a:rPr lang="sl-SI" dirty="0">
                <a:latin typeface="+mj-lt"/>
              </a:rPr>
              <a:t> vsebinskega dela je OŠ – 16 strani in za SŠ – 32 strani za raziskovalne naloge ter OŠ – 8 strani in 16 strani za inovacijske predloge</a:t>
            </a:r>
          </a:p>
          <a:p>
            <a:pPr>
              <a:buClrTx/>
            </a:pPr>
            <a:r>
              <a:rPr lang="sl-SI" b="1" dirty="0">
                <a:latin typeface="+mj-lt"/>
              </a:rPr>
              <a:t>številčenje</a:t>
            </a:r>
            <a:r>
              <a:rPr lang="sl-SI" dirty="0">
                <a:latin typeface="+mj-lt"/>
              </a:rPr>
              <a:t> z arabskimi številkami, spodaj</a:t>
            </a:r>
          </a:p>
          <a:p>
            <a:pPr>
              <a:buClrTx/>
            </a:pPr>
            <a:r>
              <a:rPr lang="sl-SI" b="1" dirty="0">
                <a:latin typeface="+mj-lt"/>
              </a:rPr>
              <a:t>obojestranski tisk</a:t>
            </a:r>
            <a:r>
              <a:rPr lang="sl-SI" dirty="0">
                <a:latin typeface="+mj-lt"/>
              </a:rPr>
              <a:t>, razen uvodnih strani</a:t>
            </a:r>
            <a:endParaRPr lang="sl-SI" b="1" dirty="0">
              <a:latin typeface="+mj-lt"/>
            </a:endParaRPr>
          </a:p>
          <a:p>
            <a:pPr>
              <a:buClrTx/>
            </a:pPr>
            <a:r>
              <a:rPr lang="sl-SI" dirty="0">
                <a:latin typeface="+mj-lt"/>
              </a:rPr>
              <a:t>izdelek je razdeljen na poglavja - krepko in z velikimi črkami (</a:t>
            </a:r>
            <a:r>
              <a:rPr lang="sl-SI" b="1" dirty="0">
                <a:latin typeface="+mj-lt"/>
              </a:rPr>
              <a:t>1 OBLIKOVANJE PISNEGA IZDELKA</a:t>
            </a:r>
            <a:r>
              <a:rPr lang="sl-SI" dirty="0">
                <a:latin typeface="+mj-lt"/>
              </a:rPr>
              <a:t>) in podpoglavja - krepko in male črke (</a:t>
            </a:r>
            <a:r>
              <a:rPr lang="sl-SI" b="1" dirty="0">
                <a:latin typeface="+mj-lt"/>
              </a:rPr>
              <a:t>1.1 Naslovnica</a:t>
            </a:r>
            <a:r>
              <a:rPr lang="sl-SI" dirty="0">
                <a:latin typeface="+mj-lt"/>
              </a:rPr>
              <a:t>)</a:t>
            </a:r>
          </a:p>
          <a:p>
            <a:pPr>
              <a:buClrTx/>
            </a:pPr>
            <a:r>
              <a:rPr lang="sl-SI" dirty="0">
                <a:latin typeface="+mj-lt"/>
              </a:rPr>
              <a:t>številčimo tudi </a:t>
            </a:r>
            <a:r>
              <a:rPr lang="sl-SI" b="1" dirty="0">
                <a:latin typeface="+mj-lt"/>
              </a:rPr>
              <a:t>naslove tabel, grafov </a:t>
            </a:r>
            <a:r>
              <a:rPr lang="sl-SI" dirty="0">
                <a:latin typeface="+mj-lt"/>
              </a:rPr>
              <a:t>(nad tabelo, graf) in </a:t>
            </a:r>
            <a:r>
              <a:rPr lang="sl-SI" b="1" dirty="0">
                <a:latin typeface="+mj-lt"/>
              </a:rPr>
              <a:t>vso slikovno gradivo </a:t>
            </a:r>
            <a:r>
              <a:rPr lang="sl-SI" dirty="0">
                <a:latin typeface="+mj-lt"/>
              </a:rPr>
              <a:t>(pod sliko). </a:t>
            </a:r>
          </a:p>
        </p:txBody>
      </p:sp>
    </p:spTree>
    <p:extLst>
      <p:ext uri="{BB962C8B-B14F-4D97-AF65-F5344CB8AC3E}">
        <p14:creationId xmlns:p14="http://schemas.microsoft.com/office/powerpoint/2010/main" val="4260373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7" presetClass="entr" presetSubtype="0" fill="hold" nodeType="after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7000"/>
                            </p:stCondLst>
                            <p:childTnLst>
                              <p:par>
                                <p:cTn id="21" presetID="37" presetClass="entr" presetSubtype="0" fill="hold" nodeType="after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3000"/>
                            </p:stCondLst>
                            <p:childTnLst>
                              <p:par>
                                <p:cTn id="28" presetID="37" presetClass="entr" presetSubtype="0" fill="hold" nodeType="after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9000"/>
                            </p:stCondLst>
                            <p:childTnLst>
                              <p:par>
                                <p:cTn id="35" presetID="37" presetClass="entr" presetSubtype="0" fill="hold" nodeType="after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5000"/>
                            </p:stCondLst>
                            <p:childTnLst>
                              <p:par>
                                <p:cTn id="42" presetID="37" presetClass="entr" presetSubtype="0" fill="hold" nodeType="after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/>
          <a:lstStyle/>
          <a:p>
            <a:pPr algn="ctr"/>
            <a:r>
              <a:rPr lang="sl-SI" sz="3200" b="1" dirty="0"/>
              <a:t>OBLIKOVANJE PISNEGA IZDELKA</a:t>
            </a:r>
            <a:br>
              <a:rPr lang="sl-SI" sz="3200" b="1" dirty="0"/>
            </a:br>
            <a:endParaRPr lang="sl-SI" sz="3200" dirty="0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251520" y="1556792"/>
            <a:ext cx="4464496" cy="4798133"/>
          </a:xfrm>
        </p:spPr>
        <p:txBody>
          <a:bodyPr/>
          <a:lstStyle/>
          <a:p>
            <a:pPr>
              <a:buClrTx/>
            </a:pPr>
            <a:r>
              <a:rPr lang="sl-SI" dirty="0">
                <a:latin typeface="+mj-lt"/>
              </a:rPr>
              <a:t>številčimo </a:t>
            </a:r>
            <a:r>
              <a:rPr lang="sl-SI" b="1" dirty="0">
                <a:latin typeface="+mj-lt"/>
              </a:rPr>
              <a:t>naslove tabel, grafov </a:t>
            </a:r>
            <a:r>
              <a:rPr lang="sl-SI" dirty="0">
                <a:latin typeface="+mj-lt"/>
              </a:rPr>
              <a:t>(nad tabelo, graf) </a:t>
            </a:r>
          </a:p>
          <a:p>
            <a:pPr marL="0" indent="0">
              <a:buClrTx/>
              <a:buNone/>
            </a:pPr>
            <a:endParaRPr lang="sl-SI" sz="1800" dirty="0">
              <a:latin typeface="+mj-lt"/>
            </a:endParaRPr>
          </a:p>
          <a:p>
            <a:pPr marL="0" indent="0">
              <a:buClrTx/>
              <a:buNone/>
            </a:pPr>
            <a:endParaRPr lang="sl-SI" sz="1800" dirty="0">
              <a:latin typeface="+mj-lt"/>
            </a:endParaRPr>
          </a:p>
          <a:p>
            <a:pPr marL="0" indent="0">
              <a:buClrTx/>
              <a:buNone/>
            </a:pPr>
            <a:r>
              <a:rPr lang="sl-SI" sz="1800" dirty="0">
                <a:latin typeface="+mj-lt"/>
              </a:rPr>
              <a:t>Graf 1: Prikaz prijavljenih RN/IP 2008-2017</a:t>
            </a:r>
            <a:endParaRPr lang="sl-SI" b="1" dirty="0"/>
          </a:p>
          <a:p>
            <a:pPr>
              <a:buClrTx/>
            </a:pPr>
            <a:endParaRPr lang="sl-SI" b="1" dirty="0"/>
          </a:p>
          <a:p>
            <a:pPr>
              <a:buClrTx/>
            </a:pPr>
            <a:endParaRPr lang="sl-SI" b="1" dirty="0"/>
          </a:p>
          <a:p>
            <a:pPr>
              <a:buClrTx/>
            </a:pPr>
            <a:endParaRPr lang="sl-SI" b="1" dirty="0"/>
          </a:p>
          <a:p>
            <a:pPr marL="0" indent="0">
              <a:buNone/>
            </a:pPr>
            <a:endParaRPr lang="sl-SI" dirty="0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556792"/>
            <a:ext cx="4316288" cy="4798133"/>
          </a:xfrm>
        </p:spPr>
        <p:txBody>
          <a:bodyPr/>
          <a:lstStyle/>
          <a:p>
            <a:pPr>
              <a:buClrTx/>
            </a:pPr>
            <a:r>
              <a:rPr lang="sl-SI" b="1" dirty="0">
                <a:latin typeface="+mj-lt"/>
              </a:rPr>
              <a:t>vso slikovno gradivo </a:t>
            </a:r>
            <a:r>
              <a:rPr lang="sl-SI" dirty="0">
                <a:latin typeface="+mj-lt"/>
              </a:rPr>
              <a:t>(pod sliko). </a:t>
            </a:r>
          </a:p>
          <a:p>
            <a:pPr>
              <a:buClrTx/>
              <a:buNone/>
            </a:pPr>
            <a:endParaRPr lang="sl-SI" sz="4000" dirty="0">
              <a:latin typeface="+mj-lt"/>
            </a:endParaRPr>
          </a:p>
          <a:p>
            <a:pPr>
              <a:buClrTx/>
              <a:buNone/>
            </a:pPr>
            <a:endParaRPr lang="sl-SI" sz="4000" dirty="0">
              <a:latin typeface="+mj-lt"/>
            </a:endParaRPr>
          </a:p>
          <a:p>
            <a:pPr>
              <a:buClrTx/>
              <a:buNone/>
            </a:pPr>
            <a:endParaRPr lang="sl-SI" sz="4000" dirty="0">
              <a:latin typeface="+mj-lt"/>
            </a:endParaRPr>
          </a:p>
          <a:p>
            <a:pPr>
              <a:buClrTx/>
              <a:buNone/>
            </a:pPr>
            <a:r>
              <a:rPr lang="sl-SI" sz="2800" dirty="0">
                <a:latin typeface="+mj-lt"/>
              </a:rPr>
              <a:t>	</a:t>
            </a:r>
            <a:r>
              <a:rPr lang="sl-SI" sz="1800" dirty="0">
                <a:latin typeface="+mj-lt"/>
              </a:rPr>
              <a:t>     </a:t>
            </a:r>
          </a:p>
          <a:p>
            <a:pPr>
              <a:buClrTx/>
              <a:buNone/>
            </a:pPr>
            <a:r>
              <a:rPr lang="sl-SI" sz="1800" dirty="0">
                <a:latin typeface="+mj-lt"/>
              </a:rPr>
              <a:t>      Slika 1: Izdelki na zagovoru (lasten vir)</a:t>
            </a:r>
          </a:p>
          <a:p>
            <a:pPr>
              <a:buClrTx/>
              <a:buNone/>
            </a:pPr>
            <a:endParaRPr lang="sl-SI" sz="1600" dirty="0">
              <a:latin typeface="+mj-lt"/>
            </a:endParaRPr>
          </a:p>
          <a:p>
            <a:pPr marL="0" indent="0">
              <a:buNone/>
            </a:pPr>
            <a:endParaRPr lang="sl-SI" dirty="0">
              <a:latin typeface="+mj-lt"/>
            </a:endParaRPr>
          </a:p>
        </p:txBody>
      </p:sp>
      <p:graphicFrame>
        <p:nvGraphicFramePr>
          <p:cNvPr id="6" name="Grafikon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1525082"/>
              </p:ext>
            </p:extLst>
          </p:nvPr>
        </p:nvGraphicFramePr>
        <p:xfrm>
          <a:off x="395536" y="3501008"/>
          <a:ext cx="4032448" cy="16561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Slika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3140968"/>
            <a:ext cx="2952328" cy="1978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8196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6" grpId="0">
        <p:bldAsOne/>
      </p:bldGraphic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/>
          <a:lstStyle/>
          <a:p>
            <a:pPr algn="ctr"/>
            <a:r>
              <a:rPr lang="sl-SI" sz="3200" b="1" dirty="0"/>
              <a:t>OBLIKOVANJE PISNEGA IZDELKA</a:t>
            </a:r>
            <a:br>
              <a:rPr lang="sl-SI" sz="3200" b="1" dirty="0"/>
            </a:br>
            <a:endParaRPr lang="sl-SI" sz="3200" dirty="0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755576" y="1268760"/>
            <a:ext cx="8208912" cy="5040560"/>
          </a:xfrm>
        </p:spPr>
        <p:txBody>
          <a:bodyPr/>
          <a:lstStyle/>
          <a:p>
            <a:pPr>
              <a:buClrTx/>
            </a:pPr>
            <a:r>
              <a:rPr lang="sl-SI" b="1" dirty="0">
                <a:latin typeface="+mj-lt"/>
              </a:rPr>
              <a:t>vso slikovno gradivo </a:t>
            </a:r>
            <a:r>
              <a:rPr lang="sl-SI" dirty="0">
                <a:latin typeface="+mj-lt"/>
              </a:rPr>
              <a:t>(pod sliko). </a:t>
            </a:r>
          </a:p>
          <a:p>
            <a:pPr>
              <a:buClrTx/>
              <a:buNone/>
            </a:pPr>
            <a:endParaRPr lang="sl-SI" sz="4000" dirty="0">
              <a:latin typeface="+mj-lt"/>
            </a:endParaRPr>
          </a:p>
          <a:p>
            <a:pPr>
              <a:buClrTx/>
              <a:buNone/>
            </a:pPr>
            <a:endParaRPr lang="sl-SI" sz="4000" dirty="0">
              <a:latin typeface="+mj-lt"/>
            </a:endParaRPr>
          </a:p>
          <a:p>
            <a:pPr>
              <a:buClrTx/>
              <a:buNone/>
            </a:pPr>
            <a:endParaRPr lang="sl-SI" sz="4000" dirty="0">
              <a:latin typeface="+mj-lt"/>
            </a:endParaRPr>
          </a:p>
          <a:p>
            <a:pPr>
              <a:buClrTx/>
              <a:buNone/>
            </a:pPr>
            <a:r>
              <a:rPr lang="sl-SI" sz="2800" dirty="0">
                <a:latin typeface="+mj-lt"/>
              </a:rPr>
              <a:t>	</a:t>
            </a:r>
            <a:r>
              <a:rPr lang="sl-SI" sz="1800" dirty="0">
                <a:latin typeface="+mj-lt"/>
              </a:rPr>
              <a:t> </a:t>
            </a:r>
            <a:r>
              <a:rPr lang="sl-SI" sz="1600" dirty="0">
                <a:latin typeface="+mj-lt"/>
              </a:rPr>
              <a:t>Slika 1: Izdelki na zagovoru (lasten vir)</a:t>
            </a:r>
            <a:r>
              <a:rPr lang="sl-SI" sz="1600" dirty="0"/>
              <a:t>             </a:t>
            </a:r>
            <a:r>
              <a:rPr lang="sl-SI" sz="1600" dirty="0">
                <a:latin typeface="+mj-lt"/>
              </a:rPr>
              <a:t>Slika 2: Zaključna prireditev 2019 (Igor Napast)</a:t>
            </a:r>
          </a:p>
          <a:p>
            <a:pPr>
              <a:buClrTx/>
              <a:buNone/>
            </a:pPr>
            <a:endParaRPr lang="sl-SI" sz="1600" dirty="0">
              <a:latin typeface="+mj-lt"/>
            </a:endParaRPr>
          </a:p>
          <a:p>
            <a:pPr>
              <a:buClrTx/>
              <a:buNone/>
            </a:pPr>
            <a:r>
              <a:rPr lang="sl-SI" sz="1800" dirty="0">
                <a:latin typeface="+mj-lt"/>
              </a:rPr>
              <a:t>Viri slik:</a:t>
            </a:r>
          </a:p>
          <a:p>
            <a:pPr>
              <a:buClrTx/>
              <a:buNone/>
            </a:pPr>
            <a:r>
              <a:rPr lang="sl-SI" sz="1800" dirty="0">
                <a:latin typeface="+mj-lt"/>
              </a:rPr>
              <a:t>Slika 1: Izdelki na zagovoru (osebni arhiv avtorja)</a:t>
            </a:r>
          </a:p>
          <a:p>
            <a:pPr marL="0" indent="0">
              <a:buNone/>
            </a:pPr>
            <a:r>
              <a:rPr lang="sl-SI" sz="1800" dirty="0">
                <a:latin typeface="+mj-lt"/>
              </a:rPr>
              <a:t>Slika 2: Zaključna prireditev 2019 (Igor Napast, dostopno na </a:t>
            </a:r>
            <a:r>
              <a:rPr lang="sl-SI" sz="1800" dirty="0">
                <a:latin typeface="+mj-lt"/>
                <a:hlinkClick r:id="rId2"/>
              </a:rPr>
              <a:t>https://www.vecer.com/mladi-za-napredek-maribora-resitev-za-promet-nasel-pod-zemljo-6686538?mView=1&amp;tmpl=component</a:t>
            </a:r>
            <a:r>
              <a:rPr lang="sl-SI" sz="1800" dirty="0">
                <a:latin typeface="+mj-lt"/>
              </a:rPr>
              <a:t>, 1. 10. 2019)</a:t>
            </a:r>
          </a:p>
          <a:p>
            <a:endParaRPr lang="sl-SI" dirty="0">
              <a:latin typeface="+mj-lt"/>
            </a:endParaRPr>
          </a:p>
          <a:p>
            <a:endParaRPr lang="sl-SI" dirty="0">
              <a:latin typeface="+mj-lt"/>
            </a:endParaRPr>
          </a:p>
        </p:txBody>
      </p:sp>
      <p:pic>
        <p:nvPicPr>
          <p:cNvPr id="7" name="Slika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2060848"/>
            <a:ext cx="2952328" cy="1978634"/>
          </a:xfrm>
          <a:prstGeom prst="rect">
            <a:avLst/>
          </a:prstGeom>
        </p:spPr>
      </p:pic>
      <p:pic>
        <p:nvPicPr>
          <p:cNvPr id="1036" name="Picture 12" descr="https://static.vecer.com/images/slike/2019/04/03/6054563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2095733"/>
            <a:ext cx="3585458" cy="1981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2015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564672"/>
          </a:xfrm>
        </p:spPr>
        <p:txBody>
          <a:bodyPr/>
          <a:lstStyle/>
          <a:p>
            <a:pPr algn="ctr"/>
            <a:r>
              <a:rPr lang="sl-SI" sz="3200" b="1" dirty="0"/>
              <a:t>SESTAVA RAZISKOVALNE NALOGE</a:t>
            </a:r>
            <a:br>
              <a:rPr lang="sl-SI" sz="3200" b="1" dirty="0"/>
            </a:br>
            <a:endParaRPr lang="sl-SI" sz="3200" b="1" dirty="0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412776"/>
            <a:ext cx="4038600" cy="5230181"/>
          </a:xfrm>
        </p:spPr>
        <p:txBody>
          <a:bodyPr/>
          <a:lstStyle/>
          <a:p>
            <a:pPr algn="ctr">
              <a:buNone/>
            </a:pPr>
            <a:r>
              <a:rPr lang="sl-SI" sz="3000" dirty="0">
                <a:latin typeface="+mj-lt"/>
              </a:rPr>
              <a:t>SPLOŠNI DEL</a:t>
            </a:r>
          </a:p>
          <a:p>
            <a:pPr algn="ctr">
              <a:buNone/>
            </a:pPr>
            <a:endParaRPr lang="sl-SI" sz="3000" dirty="0">
              <a:latin typeface="+mj-lt"/>
            </a:endParaRPr>
          </a:p>
          <a:p>
            <a:pPr>
              <a:buClrTx/>
              <a:buFontTx/>
              <a:buChar char="-"/>
            </a:pPr>
            <a:r>
              <a:rPr lang="sl-SI" sz="2800" dirty="0">
                <a:latin typeface="+mj-lt"/>
              </a:rPr>
              <a:t>naslovnica</a:t>
            </a:r>
          </a:p>
          <a:p>
            <a:pPr>
              <a:buClrTx/>
              <a:buFontTx/>
              <a:buChar char="-"/>
            </a:pPr>
            <a:r>
              <a:rPr lang="sl-SI" sz="2800" dirty="0">
                <a:latin typeface="+mj-lt"/>
              </a:rPr>
              <a:t>kazalo</a:t>
            </a:r>
          </a:p>
          <a:p>
            <a:pPr>
              <a:buClrTx/>
              <a:buFontTx/>
              <a:buChar char="-"/>
            </a:pPr>
            <a:r>
              <a:rPr lang="sl-SI" sz="2800" dirty="0">
                <a:latin typeface="+mj-lt"/>
              </a:rPr>
              <a:t>povzetek</a:t>
            </a:r>
          </a:p>
          <a:p>
            <a:pPr>
              <a:buClrTx/>
              <a:buFontTx/>
              <a:buChar char="-"/>
            </a:pPr>
            <a:r>
              <a:rPr lang="sl-SI" sz="2800" dirty="0">
                <a:latin typeface="+mj-lt"/>
              </a:rPr>
              <a:t>zahvala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412776"/>
            <a:ext cx="4038600" cy="5274805"/>
          </a:xfrm>
        </p:spPr>
        <p:txBody>
          <a:bodyPr/>
          <a:lstStyle/>
          <a:p>
            <a:pPr algn="ctr">
              <a:buNone/>
            </a:pPr>
            <a:r>
              <a:rPr lang="sl-SI" sz="3000" dirty="0">
                <a:latin typeface="+mj-lt"/>
              </a:rPr>
              <a:t>VSEBINSKI DEL</a:t>
            </a:r>
          </a:p>
          <a:p>
            <a:pPr algn="ctr">
              <a:buNone/>
            </a:pPr>
            <a:endParaRPr lang="sl-SI" sz="2800" dirty="0">
              <a:latin typeface="+mj-lt"/>
            </a:endParaRPr>
          </a:p>
          <a:p>
            <a:pPr>
              <a:buClrTx/>
              <a:buFontTx/>
              <a:buChar char="-"/>
            </a:pPr>
            <a:r>
              <a:rPr lang="sl-SI" sz="2800" dirty="0">
                <a:latin typeface="+mj-lt"/>
              </a:rPr>
              <a:t>uvod</a:t>
            </a:r>
          </a:p>
          <a:p>
            <a:pPr>
              <a:buClrTx/>
              <a:buFontTx/>
              <a:buChar char="-"/>
            </a:pPr>
            <a:r>
              <a:rPr lang="sl-SI" sz="2800" dirty="0">
                <a:latin typeface="+mj-lt"/>
              </a:rPr>
              <a:t>vsebinski del – vsebina (metodologija, rezultati, razprava)</a:t>
            </a:r>
          </a:p>
          <a:p>
            <a:pPr>
              <a:buClrTx/>
              <a:buFontTx/>
              <a:buChar char="-"/>
            </a:pPr>
            <a:r>
              <a:rPr lang="sl-SI" sz="2800" dirty="0">
                <a:latin typeface="+mj-lt"/>
              </a:rPr>
              <a:t>zaključek (</a:t>
            </a:r>
            <a:r>
              <a:rPr lang="sl-SI" sz="2800" i="1" dirty="0">
                <a:latin typeface="+mj-lt"/>
              </a:rPr>
              <a:t>družbena odgovornost</a:t>
            </a:r>
            <a:r>
              <a:rPr lang="sl-SI" sz="2800" dirty="0">
                <a:latin typeface="+mj-lt"/>
              </a:rPr>
              <a:t>)</a:t>
            </a:r>
          </a:p>
          <a:p>
            <a:pPr>
              <a:buClrTx/>
              <a:buFontTx/>
              <a:buChar char="-"/>
            </a:pPr>
            <a:r>
              <a:rPr lang="sl-SI" sz="2800" dirty="0">
                <a:latin typeface="+mj-lt"/>
              </a:rPr>
              <a:t>priloge</a:t>
            </a:r>
          </a:p>
          <a:p>
            <a:pPr>
              <a:buClrTx/>
              <a:buFontTx/>
              <a:buChar char="-"/>
            </a:pPr>
            <a:r>
              <a:rPr lang="sl-SI" sz="2800" dirty="0">
                <a:latin typeface="+mj-lt"/>
              </a:rPr>
              <a:t>seznam virov in literature</a:t>
            </a:r>
          </a:p>
          <a:p>
            <a:pPr algn="ctr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175803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37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9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1547664" y="476673"/>
            <a:ext cx="5544616" cy="6192687"/>
          </a:xfrm>
          <a:solidFill>
            <a:srgbClr val="7030A0">
              <a:alpha val="3000"/>
            </a:srgbClr>
          </a:solidFill>
          <a:ln w="0">
            <a:solidFill>
              <a:schemeClr val="tx1"/>
            </a:solidFill>
            <a:prstDash val="solid"/>
          </a:ln>
        </p:spPr>
        <p:txBody>
          <a:bodyPr/>
          <a:lstStyle/>
          <a:p>
            <a:pPr marL="0" indent="0" algn="ctr">
              <a:buNone/>
            </a:pPr>
            <a:r>
              <a:rPr lang="sl-SI" sz="1600" b="1" dirty="0">
                <a:latin typeface="+mj-lt"/>
              </a:rPr>
              <a:t>»Mladi za napredek Maribora 2022«</a:t>
            </a:r>
          </a:p>
          <a:p>
            <a:pPr marL="0" indent="0" algn="ctr">
              <a:buNone/>
            </a:pPr>
            <a:r>
              <a:rPr lang="sl-SI" sz="1600" b="1" dirty="0">
                <a:latin typeface="+mj-lt"/>
              </a:rPr>
              <a:t>39. srečanje</a:t>
            </a:r>
            <a:endParaRPr lang="sl-SI" sz="1600" dirty="0">
              <a:latin typeface="+mj-lt"/>
            </a:endParaRPr>
          </a:p>
          <a:p>
            <a:pPr marL="0" indent="0">
              <a:buNone/>
            </a:pPr>
            <a:r>
              <a:rPr lang="sl-SI" sz="1600" b="1" dirty="0">
                <a:latin typeface="+mj-lt"/>
              </a:rPr>
              <a:t> </a:t>
            </a:r>
            <a:endParaRPr lang="sl-SI" sz="1600" dirty="0">
              <a:latin typeface="+mj-lt"/>
            </a:endParaRPr>
          </a:p>
          <a:p>
            <a:pPr marL="0" indent="0">
              <a:buNone/>
            </a:pPr>
            <a:r>
              <a:rPr lang="sl-SI" sz="1600" b="1" dirty="0">
                <a:latin typeface="+mj-lt"/>
              </a:rPr>
              <a:t> </a:t>
            </a:r>
            <a:endParaRPr lang="sl-SI" sz="1600" dirty="0">
              <a:latin typeface="+mj-lt"/>
            </a:endParaRPr>
          </a:p>
          <a:p>
            <a:pPr marL="0" indent="0">
              <a:buNone/>
            </a:pPr>
            <a:r>
              <a:rPr lang="sl-SI" sz="1600" b="1" dirty="0">
                <a:latin typeface="+mj-lt"/>
              </a:rPr>
              <a:t> </a:t>
            </a:r>
            <a:endParaRPr lang="sl-SI" sz="1600" dirty="0">
              <a:latin typeface="+mj-lt"/>
            </a:endParaRPr>
          </a:p>
          <a:p>
            <a:pPr marL="0" indent="0">
              <a:buNone/>
            </a:pPr>
            <a:r>
              <a:rPr lang="sl-SI" sz="1600" b="1" dirty="0">
                <a:latin typeface="+mj-lt"/>
              </a:rPr>
              <a:t> </a:t>
            </a:r>
            <a:endParaRPr lang="sl-SI" sz="1600" dirty="0">
              <a:latin typeface="+mj-lt"/>
            </a:endParaRPr>
          </a:p>
          <a:p>
            <a:pPr marL="0" indent="0" algn="ctr">
              <a:buNone/>
            </a:pPr>
            <a:r>
              <a:rPr lang="sl-SI" sz="1600" b="1" dirty="0">
                <a:latin typeface="+mj-lt"/>
              </a:rPr>
              <a:t>NASLOV NALOGE</a:t>
            </a:r>
          </a:p>
          <a:p>
            <a:pPr marL="0" indent="0">
              <a:buNone/>
            </a:pPr>
            <a:r>
              <a:rPr lang="sl-SI" sz="1600" dirty="0">
                <a:latin typeface="+mj-lt"/>
              </a:rPr>
              <a:t> </a:t>
            </a:r>
          </a:p>
          <a:p>
            <a:pPr marL="0" indent="0">
              <a:buNone/>
            </a:pPr>
            <a:r>
              <a:rPr lang="sl-SI" sz="1600" dirty="0">
                <a:latin typeface="+mj-lt"/>
              </a:rPr>
              <a:t> </a:t>
            </a:r>
          </a:p>
          <a:p>
            <a:pPr marL="0" indent="0" algn="ctr">
              <a:buNone/>
            </a:pPr>
            <a:r>
              <a:rPr lang="sl-SI" sz="1600" dirty="0">
                <a:latin typeface="+mj-lt"/>
              </a:rPr>
              <a:t> Raziskovalno področje  </a:t>
            </a:r>
          </a:p>
          <a:p>
            <a:pPr marL="0" indent="0" algn="ctr">
              <a:buNone/>
            </a:pPr>
            <a:r>
              <a:rPr lang="sl-SI" sz="1600" dirty="0">
                <a:latin typeface="+mj-lt"/>
              </a:rPr>
              <a:t>Raziskovalna naloga ali inovacijski predlog (navesti ustrezno)</a:t>
            </a:r>
          </a:p>
          <a:p>
            <a:pPr marL="0" indent="0">
              <a:buNone/>
            </a:pPr>
            <a:r>
              <a:rPr lang="sl-SI" sz="1600" dirty="0">
                <a:latin typeface="+mj-lt"/>
              </a:rPr>
              <a:t> </a:t>
            </a:r>
          </a:p>
          <a:p>
            <a:pPr marL="0" indent="0">
              <a:buNone/>
            </a:pPr>
            <a:r>
              <a:rPr lang="sl-SI" sz="1600" dirty="0">
                <a:latin typeface="+mj-lt"/>
              </a:rPr>
              <a:t> </a:t>
            </a:r>
          </a:p>
          <a:p>
            <a:pPr marL="0" indent="0">
              <a:buNone/>
            </a:pPr>
            <a:r>
              <a:rPr lang="sl-SI" sz="1600" dirty="0">
                <a:latin typeface="+mj-lt"/>
              </a:rPr>
              <a:t> </a:t>
            </a:r>
          </a:p>
          <a:p>
            <a:pPr marL="0" indent="0">
              <a:buNone/>
            </a:pPr>
            <a:r>
              <a:rPr lang="sl-SI" sz="1600" dirty="0">
                <a:latin typeface="+mj-lt"/>
              </a:rPr>
              <a:t> </a:t>
            </a:r>
          </a:p>
          <a:p>
            <a:pPr marL="0" indent="0" algn="ctr">
              <a:buNone/>
            </a:pPr>
            <a:r>
              <a:rPr lang="sl-SI" sz="1600" dirty="0">
                <a:latin typeface="+mj-lt"/>
              </a:rPr>
              <a:t>PROSTOR ZA NALEPKO</a:t>
            </a:r>
          </a:p>
          <a:p>
            <a:pPr marL="0" indent="0" algn="ctr">
              <a:buNone/>
            </a:pPr>
            <a:endParaRPr lang="sl-SI" sz="1600" dirty="0">
              <a:latin typeface="+mj-lt"/>
            </a:endParaRPr>
          </a:p>
          <a:p>
            <a:pPr marL="0" indent="0" algn="ctr">
              <a:buNone/>
            </a:pPr>
            <a:endParaRPr lang="sl-SI" sz="1600" dirty="0">
              <a:latin typeface="+mj-lt"/>
            </a:endParaRPr>
          </a:p>
          <a:p>
            <a:pPr marL="0" indent="0" algn="ctr">
              <a:buNone/>
            </a:pPr>
            <a:endParaRPr lang="sl-SI" sz="1600" dirty="0">
              <a:latin typeface="+mj-lt"/>
            </a:endParaRPr>
          </a:p>
          <a:p>
            <a:pPr marL="0" indent="0" algn="ctr">
              <a:buNone/>
            </a:pPr>
            <a:br>
              <a:rPr lang="sl-SI" sz="1600" dirty="0">
                <a:latin typeface="+mj-lt"/>
              </a:rPr>
            </a:br>
            <a:r>
              <a:rPr lang="sl-SI" sz="1600" dirty="0">
                <a:latin typeface="+mj-lt"/>
              </a:rPr>
              <a:t>Maribor, 2022</a:t>
            </a:r>
          </a:p>
        </p:txBody>
      </p:sp>
    </p:spTree>
    <p:extLst>
      <p:ext uri="{BB962C8B-B14F-4D97-AF65-F5344CB8AC3E}">
        <p14:creationId xmlns:p14="http://schemas.microsoft.com/office/powerpoint/2010/main" val="3884389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564672"/>
          </a:xfrm>
        </p:spPr>
        <p:txBody>
          <a:bodyPr/>
          <a:lstStyle/>
          <a:p>
            <a:pPr algn="ctr"/>
            <a:r>
              <a:rPr lang="sl-SI" sz="3200" b="1" dirty="0"/>
              <a:t>SESTAVA RAZISKOVALNE NALOGE</a:t>
            </a:r>
            <a:br>
              <a:rPr lang="sl-SI" sz="3200" b="1" dirty="0"/>
            </a:br>
            <a:endParaRPr lang="sl-SI" sz="3200" b="1" dirty="0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412776"/>
            <a:ext cx="4038600" cy="5230181"/>
          </a:xfrm>
        </p:spPr>
        <p:txBody>
          <a:bodyPr/>
          <a:lstStyle/>
          <a:p>
            <a:pPr algn="ctr">
              <a:buNone/>
            </a:pPr>
            <a:r>
              <a:rPr lang="sl-SI" sz="3000" dirty="0">
                <a:latin typeface="+mj-lt"/>
              </a:rPr>
              <a:t>SPLOŠNI DEL</a:t>
            </a:r>
          </a:p>
          <a:p>
            <a:pPr algn="ctr">
              <a:buNone/>
            </a:pPr>
            <a:endParaRPr lang="sl-SI" sz="3000" dirty="0">
              <a:latin typeface="+mj-lt"/>
            </a:endParaRPr>
          </a:p>
          <a:p>
            <a:pPr>
              <a:buClrTx/>
              <a:buFontTx/>
              <a:buChar char="-"/>
            </a:pPr>
            <a:r>
              <a:rPr lang="sl-SI" sz="2800" dirty="0">
                <a:latin typeface="+mj-lt"/>
              </a:rPr>
              <a:t>naslovnica</a:t>
            </a:r>
          </a:p>
          <a:p>
            <a:pPr>
              <a:buClrTx/>
              <a:buFontTx/>
              <a:buChar char="-"/>
            </a:pPr>
            <a:r>
              <a:rPr lang="sl-SI" sz="2800" dirty="0">
                <a:latin typeface="+mj-lt"/>
              </a:rPr>
              <a:t>kazalo</a:t>
            </a:r>
          </a:p>
          <a:p>
            <a:pPr>
              <a:buClrTx/>
              <a:buFontTx/>
              <a:buChar char="-"/>
            </a:pPr>
            <a:r>
              <a:rPr lang="sl-SI" sz="2800" dirty="0">
                <a:latin typeface="+mj-lt"/>
              </a:rPr>
              <a:t>povzetek</a:t>
            </a:r>
          </a:p>
          <a:p>
            <a:pPr>
              <a:buClrTx/>
              <a:buFontTx/>
              <a:buChar char="-"/>
            </a:pPr>
            <a:r>
              <a:rPr lang="sl-SI" sz="2800" dirty="0">
                <a:latin typeface="+mj-lt"/>
              </a:rPr>
              <a:t>zahvala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412776"/>
            <a:ext cx="4038600" cy="5274805"/>
          </a:xfrm>
        </p:spPr>
        <p:txBody>
          <a:bodyPr/>
          <a:lstStyle/>
          <a:p>
            <a:pPr algn="ctr">
              <a:buNone/>
            </a:pPr>
            <a:r>
              <a:rPr lang="sl-SI" sz="3000" dirty="0">
                <a:latin typeface="+mj-lt"/>
              </a:rPr>
              <a:t>VSEBINSKI DEL</a:t>
            </a:r>
          </a:p>
          <a:p>
            <a:pPr algn="ctr">
              <a:buNone/>
            </a:pPr>
            <a:endParaRPr lang="sl-SI" sz="2800" dirty="0">
              <a:latin typeface="+mj-lt"/>
            </a:endParaRPr>
          </a:p>
          <a:p>
            <a:pPr>
              <a:buClrTx/>
              <a:buFontTx/>
              <a:buChar char="-"/>
            </a:pPr>
            <a:r>
              <a:rPr lang="sl-SI" sz="2800" dirty="0">
                <a:latin typeface="+mj-lt"/>
              </a:rPr>
              <a:t>uvod</a:t>
            </a:r>
          </a:p>
          <a:p>
            <a:pPr>
              <a:buClrTx/>
              <a:buFontTx/>
              <a:buChar char="-"/>
            </a:pPr>
            <a:r>
              <a:rPr lang="sl-SI" sz="2800" dirty="0">
                <a:latin typeface="+mj-lt"/>
              </a:rPr>
              <a:t>vsebinski del – vsebina (metodologija, rezultati, razprava)</a:t>
            </a:r>
          </a:p>
          <a:p>
            <a:pPr>
              <a:buClrTx/>
              <a:buFontTx/>
              <a:buChar char="-"/>
            </a:pPr>
            <a:r>
              <a:rPr lang="sl-SI" sz="2800" dirty="0">
                <a:latin typeface="+mj-lt"/>
              </a:rPr>
              <a:t>zaključek (</a:t>
            </a:r>
            <a:r>
              <a:rPr lang="sl-SI" sz="2800" i="1" dirty="0">
                <a:latin typeface="+mj-lt"/>
              </a:rPr>
              <a:t>družbena odgovornost</a:t>
            </a:r>
            <a:r>
              <a:rPr lang="sl-SI" sz="2800" dirty="0">
                <a:latin typeface="+mj-lt"/>
              </a:rPr>
              <a:t>)</a:t>
            </a:r>
          </a:p>
          <a:p>
            <a:pPr>
              <a:buClrTx/>
              <a:buFontTx/>
              <a:buChar char="-"/>
            </a:pPr>
            <a:r>
              <a:rPr lang="sl-SI" sz="2800" dirty="0">
                <a:latin typeface="+mj-lt"/>
              </a:rPr>
              <a:t>priloge</a:t>
            </a:r>
          </a:p>
          <a:p>
            <a:pPr>
              <a:buClrTx/>
              <a:buFontTx/>
              <a:buChar char="-"/>
            </a:pPr>
            <a:r>
              <a:rPr lang="sl-SI" sz="2800" dirty="0">
                <a:latin typeface="+mj-lt"/>
              </a:rPr>
              <a:t>seznam virov in literature</a:t>
            </a:r>
          </a:p>
          <a:p>
            <a:pPr algn="ctr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165742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37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9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1064128"/>
            <a:ext cx="8229600" cy="564672"/>
          </a:xfrm>
        </p:spPr>
        <p:txBody>
          <a:bodyPr/>
          <a:lstStyle/>
          <a:p>
            <a:pPr algn="ctr"/>
            <a:r>
              <a:rPr lang="sl-SI" sz="3200" b="1" dirty="0"/>
              <a:t>OBLIKOVANJE PISNEGA IZDELKA</a:t>
            </a:r>
            <a:br>
              <a:rPr lang="sl-SI" sz="3200" b="1" dirty="0"/>
            </a:br>
            <a:endParaRPr lang="sl-SI" sz="3200" b="1" dirty="0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700808"/>
            <a:ext cx="8075240" cy="4968552"/>
          </a:xfrm>
        </p:spPr>
        <p:txBody>
          <a:bodyPr/>
          <a:lstStyle/>
          <a:p>
            <a:pPr marL="514350" indent="-514350">
              <a:buClrTx/>
              <a:buAutoNum type="arabicPeriod"/>
            </a:pPr>
            <a:r>
              <a:rPr lang="sl-SI" dirty="0">
                <a:latin typeface="+mj-lt"/>
              </a:rPr>
              <a:t>NAPISANA V SLOVENSKEM JEZIKU</a:t>
            </a:r>
          </a:p>
          <a:p>
            <a:pPr marL="514350" indent="-514350">
              <a:buClrTx/>
              <a:buAutoNum type="arabicPeriod"/>
            </a:pPr>
            <a:r>
              <a:rPr lang="sl-SI" dirty="0">
                <a:latin typeface="+mj-lt"/>
              </a:rPr>
              <a:t>ODDANA V ENEM TISKANEM IZVODU IN ELEKTRONSKEM IZVODU</a:t>
            </a:r>
          </a:p>
          <a:p>
            <a:pPr marL="514350" indent="-514350">
              <a:buClrTx/>
              <a:buAutoNum type="arabicPeriod"/>
            </a:pPr>
            <a:r>
              <a:rPr lang="sl-SI" dirty="0">
                <a:latin typeface="+mj-lt"/>
              </a:rPr>
              <a:t>SPETA V OVITKU</a:t>
            </a:r>
          </a:p>
          <a:p>
            <a:pPr marL="0" indent="0">
              <a:buClrTx/>
              <a:buNone/>
            </a:pPr>
            <a:endParaRPr lang="sl-SI" sz="2800" b="1" dirty="0">
              <a:solidFill>
                <a:srgbClr val="9933FF"/>
              </a:solidFill>
              <a:latin typeface="+mj-lt"/>
            </a:endParaRPr>
          </a:p>
          <a:p>
            <a:pPr marL="0" indent="0">
              <a:buClrTx/>
              <a:buNone/>
            </a:pPr>
            <a:r>
              <a:rPr lang="sl-SI" sz="2800" b="1" dirty="0">
                <a:solidFill>
                  <a:srgbClr val="9933FF"/>
                </a:solidFill>
                <a:latin typeface="+mj-lt"/>
              </a:rPr>
              <a:t>POSEBNOSTI V MLADI ZA NAPREDEK MARIBORA</a:t>
            </a:r>
          </a:p>
          <a:p>
            <a:pPr>
              <a:buClrTx/>
            </a:pPr>
            <a:endParaRPr lang="sl-SI" dirty="0">
              <a:latin typeface="+mj-lt"/>
            </a:endParaRPr>
          </a:p>
          <a:p>
            <a:pPr marL="514350" indent="-514350">
              <a:buClrTx/>
              <a:buFont typeface="+mj-lt"/>
              <a:buAutoNum type="arabicPeriod"/>
            </a:pPr>
            <a:r>
              <a:rPr lang="sl-SI" dirty="0">
                <a:solidFill>
                  <a:srgbClr val="000000"/>
                </a:solidFill>
                <a:latin typeface="+mj-lt"/>
              </a:rPr>
              <a:t>KRITERIJ ANONIMNOSTI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sl-SI" dirty="0">
                <a:solidFill>
                  <a:srgbClr val="000000"/>
                </a:solidFill>
                <a:latin typeface="+mj-lt"/>
              </a:rPr>
              <a:t>DVOJNA NASLOVNICA, v tiskanem izvodu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sl-SI" dirty="0">
                <a:solidFill>
                  <a:srgbClr val="000000"/>
                </a:solidFill>
                <a:latin typeface="+mj-lt"/>
              </a:rPr>
              <a:t>DRUŽBENA ODGOVORNOST – v pisnem izdelku</a:t>
            </a:r>
          </a:p>
        </p:txBody>
      </p:sp>
    </p:spTree>
    <p:extLst>
      <p:ext uri="{BB962C8B-B14F-4D97-AF65-F5344CB8AC3E}">
        <p14:creationId xmlns:p14="http://schemas.microsoft.com/office/powerpoint/2010/main" val="3859985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Text Box 9"/>
          <p:cNvSpPr txBox="1">
            <a:spLocks noChangeArrowheads="1"/>
          </p:cNvSpPr>
          <p:nvPr/>
        </p:nvSpPr>
        <p:spPr bwMode="auto">
          <a:xfrm>
            <a:off x="250824" y="1844825"/>
            <a:ext cx="8425631" cy="4939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buFont typeface="Courier New" pitchFamily="49" charset="0"/>
              <a:buChar char="o"/>
            </a:pPr>
            <a:r>
              <a:rPr lang="sl-SI" sz="2400" dirty="0">
                <a:latin typeface="+mj-lt"/>
              </a:rPr>
              <a:t> IZBIRA PODROČJA RAZISKOVANJA OZ. TEME RAZISKOVANJA</a:t>
            </a:r>
          </a:p>
          <a:p>
            <a:pPr lvl="0">
              <a:lnSpc>
                <a:spcPct val="150000"/>
              </a:lnSpc>
              <a:buFont typeface="Courier New" pitchFamily="49" charset="0"/>
              <a:buChar char="o"/>
            </a:pPr>
            <a:r>
              <a:rPr lang="sl-SI" sz="2400" dirty="0">
                <a:latin typeface="+mj-lt"/>
              </a:rPr>
              <a:t> POSTAVITEV RAZISKOVALNEGA VPRAŠANJA/ PROBLEMA</a:t>
            </a:r>
          </a:p>
          <a:p>
            <a:pPr lvl="0">
              <a:lnSpc>
                <a:spcPct val="150000"/>
              </a:lnSpc>
              <a:buFont typeface="Courier New" pitchFamily="49" charset="0"/>
              <a:buChar char="o"/>
            </a:pPr>
            <a:r>
              <a:rPr lang="sl-SI" sz="2400" dirty="0">
                <a:latin typeface="+mj-lt"/>
              </a:rPr>
              <a:t> ISKANJE LITERATURE </a:t>
            </a:r>
          </a:p>
          <a:p>
            <a:pPr lvl="0">
              <a:lnSpc>
                <a:spcPct val="150000"/>
              </a:lnSpc>
              <a:buFont typeface="Courier New" pitchFamily="49" charset="0"/>
              <a:buChar char="o"/>
            </a:pPr>
            <a:r>
              <a:rPr lang="sl-SI" sz="2400" dirty="0">
                <a:latin typeface="+mj-lt"/>
              </a:rPr>
              <a:t> POSTAVITEV HIPOTEZ</a:t>
            </a:r>
          </a:p>
          <a:p>
            <a:pPr lvl="0">
              <a:lnSpc>
                <a:spcPct val="150000"/>
              </a:lnSpc>
              <a:buFont typeface="Courier New" pitchFamily="49" charset="0"/>
              <a:buChar char="o"/>
            </a:pPr>
            <a:r>
              <a:rPr lang="sl-SI" sz="2400" dirty="0">
                <a:latin typeface="+mj-lt"/>
              </a:rPr>
              <a:t> IZBIRA USTREZNE METODE DELA</a:t>
            </a:r>
          </a:p>
          <a:p>
            <a:pPr lvl="0">
              <a:lnSpc>
                <a:spcPct val="150000"/>
              </a:lnSpc>
              <a:buFont typeface="Courier New" pitchFamily="49" charset="0"/>
              <a:buChar char="o"/>
            </a:pPr>
            <a:r>
              <a:rPr lang="sl-SI" sz="2400" dirty="0">
                <a:latin typeface="+mj-lt"/>
              </a:rPr>
              <a:t> ZBIRANJE PODATKOV IN OBDELAVA</a:t>
            </a:r>
          </a:p>
          <a:p>
            <a:pPr lvl="0">
              <a:lnSpc>
                <a:spcPct val="150000"/>
              </a:lnSpc>
              <a:buFont typeface="Courier New" pitchFamily="49" charset="0"/>
              <a:buChar char="o"/>
            </a:pPr>
            <a:r>
              <a:rPr lang="sl-SI" sz="2400" dirty="0">
                <a:latin typeface="+mj-lt"/>
              </a:rPr>
              <a:t> PISANJE RAZISKOVALNE NALOGE – UPOŠTEVAMO NAVODILA ZA PRIPRAVO RN/IP</a:t>
            </a:r>
          </a:p>
          <a:p>
            <a:pPr>
              <a:spcBef>
                <a:spcPct val="50000"/>
              </a:spcBef>
            </a:pPr>
            <a:endParaRPr lang="sl-SI" dirty="0">
              <a:latin typeface="Arial Narrow" pitchFamily="34" charset="0"/>
            </a:endParaRPr>
          </a:p>
        </p:txBody>
      </p:sp>
      <p:sp>
        <p:nvSpPr>
          <p:cNvPr id="286731" name="Rectangle 11"/>
          <p:cNvSpPr>
            <a:spLocks noChangeArrowheads="1"/>
          </p:cNvSpPr>
          <p:nvPr/>
        </p:nvSpPr>
        <p:spPr bwMode="auto">
          <a:xfrm>
            <a:off x="467544" y="836712"/>
            <a:ext cx="8137525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>
              <a:defRPr/>
            </a:pPr>
            <a:r>
              <a:rPr lang="sl-SI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NEKAJ OSNOV RAZISKOVANJA – </a:t>
            </a:r>
          </a:p>
          <a:p>
            <a:pPr algn="ctr">
              <a:defRPr/>
            </a:pPr>
            <a:r>
              <a:rPr lang="sl-SI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KORAKI RAZISKOVANJA</a:t>
            </a:r>
          </a:p>
        </p:txBody>
      </p:sp>
    </p:spTree>
    <p:extLst>
      <p:ext uri="{BB962C8B-B14F-4D97-AF65-F5344CB8AC3E}">
        <p14:creationId xmlns:p14="http://schemas.microsoft.com/office/powerpoint/2010/main" val="3684756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/>
      <p:bldP spid="286731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grada vsebine 4"/>
          <p:cNvSpPr>
            <a:spLocks noGrp="1"/>
          </p:cNvSpPr>
          <p:nvPr>
            <p:ph sz="quarter" idx="2"/>
          </p:nvPr>
        </p:nvSpPr>
        <p:spPr>
          <a:xfrm>
            <a:off x="467544" y="692696"/>
            <a:ext cx="8435280" cy="5955656"/>
          </a:xfrm>
        </p:spPr>
        <p:txBody>
          <a:bodyPr/>
          <a:lstStyle/>
          <a:p>
            <a:pPr algn="ctr">
              <a:buNone/>
            </a:pPr>
            <a:r>
              <a:rPr lang="sl-SI" sz="3200" b="1" dirty="0">
                <a:latin typeface="+mj-lt"/>
              </a:rPr>
              <a:t>DRUŽBENA ODGOVORNOST</a:t>
            </a:r>
          </a:p>
          <a:p>
            <a:pPr>
              <a:buNone/>
            </a:pPr>
            <a:endParaRPr lang="sl-SI" sz="2400" b="1" dirty="0">
              <a:latin typeface="+mj-lt"/>
            </a:endParaRPr>
          </a:p>
          <a:p>
            <a:pPr marL="0">
              <a:buNone/>
            </a:pPr>
            <a:r>
              <a:rPr lang="sl-SI" sz="2400" b="1" dirty="0">
                <a:latin typeface="+mj-lt"/>
              </a:rPr>
              <a:t>Družbena odgovornost</a:t>
            </a:r>
            <a:r>
              <a:rPr lang="sl-SI" sz="2400" dirty="0">
                <a:latin typeface="+mj-lt"/>
              </a:rPr>
              <a:t> je po definiciji Evropske unije iz l. 2011 'odgovornost za vpliv na družbo' (t.j. na ljudi, njihove organizacije in naravo). </a:t>
            </a:r>
          </a:p>
          <a:p>
            <a:pPr>
              <a:buNone/>
            </a:pPr>
            <a:endParaRPr lang="sl-SI" sz="2400" dirty="0">
              <a:latin typeface="+mj-lt"/>
            </a:endParaRPr>
          </a:p>
          <a:p>
            <a:pPr marL="0" algn="just">
              <a:buNone/>
            </a:pPr>
            <a:r>
              <a:rPr lang="sl-SI" sz="2400" dirty="0">
                <a:latin typeface="+mj-lt"/>
              </a:rPr>
              <a:t>Družbena odgovornost </a:t>
            </a:r>
            <a:r>
              <a:rPr lang="sl-SI" sz="2400" b="1" dirty="0">
                <a:latin typeface="+mj-lt"/>
              </a:rPr>
              <a:t>pomeni biti odgovoren, to je resen, zanesljiv in sposoben zaupati drugim</a:t>
            </a:r>
            <a:r>
              <a:rPr lang="sl-SI" sz="2400" dirty="0">
                <a:latin typeface="+mj-lt"/>
              </a:rPr>
              <a:t>, ki so vredni zaupanja, kot posameznik, v skupini, organizaciji, družbi, svetu. Vsi sestavljamo skupine, svet, </a:t>
            </a:r>
            <a:r>
              <a:rPr lang="sl-SI" sz="2400" b="1" dirty="0">
                <a:latin typeface="+mj-lt"/>
              </a:rPr>
              <a:t>zato moramo odgovorno</a:t>
            </a:r>
            <a:r>
              <a:rPr lang="sl-SI" sz="2400" dirty="0">
                <a:latin typeface="+mj-lt"/>
              </a:rPr>
              <a:t>, to je brez zlorabe in škodovanja, </a:t>
            </a:r>
            <a:r>
              <a:rPr lang="sl-SI" sz="2400" b="1" dirty="0">
                <a:latin typeface="+mj-lt"/>
              </a:rPr>
              <a:t>delovati v odnosu do: naravne, soljudi, dela/učenja, skupnosti.  </a:t>
            </a:r>
            <a:r>
              <a:rPr lang="sl-SI" sz="2400" dirty="0">
                <a:latin typeface="+mj-lt"/>
              </a:rPr>
              <a:t>To prepreči dosti težav.</a:t>
            </a:r>
          </a:p>
          <a:p>
            <a:pPr marL="0" algn="just">
              <a:buNone/>
            </a:pPr>
            <a:r>
              <a:rPr lang="sl-SI" sz="2400" dirty="0">
                <a:latin typeface="+mj-lt"/>
              </a:rPr>
              <a:t>Najpomembnejši cilj družbene odgovornosti je prispevek k </a:t>
            </a:r>
            <a:r>
              <a:rPr lang="sl-SI" sz="2400" b="1" dirty="0">
                <a:latin typeface="+mj-lt"/>
              </a:rPr>
              <a:t>trajnostnemu razvoju</a:t>
            </a:r>
            <a:r>
              <a:rPr lang="sl-SI" sz="2400" dirty="0">
                <a:latin typeface="+mj-lt"/>
              </a:rPr>
              <a:t>. </a:t>
            </a:r>
          </a:p>
          <a:p>
            <a:pPr>
              <a:buNone/>
            </a:pPr>
            <a:endParaRPr lang="sl-SI" sz="2400" dirty="0">
              <a:latin typeface="+mj-lt"/>
            </a:endParaRPr>
          </a:p>
          <a:p>
            <a:pPr>
              <a:buNone/>
            </a:pPr>
            <a:endParaRPr lang="sl-SI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43422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grada vsebine 4"/>
          <p:cNvSpPr>
            <a:spLocks noGrp="1"/>
          </p:cNvSpPr>
          <p:nvPr>
            <p:ph sz="quarter" idx="2"/>
          </p:nvPr>
        </p:nvSpPr>
        <p:spPr>
          <a:xfrm>
            <a:off x="467544" y="692696"/>
            <a:ext cx="8435280" cy="5955656"/>
          </a:xfrm>
        </p:spPr>
        <p:txBody>
          <a:bodyPr/>
          <a:lstStyle/>
          <a:p>
            <a:pPr algn="ctr">
              <a:buNone/>
            </a:pPr>
            <a:r>
              <a:rPr lang="sl-SI" sz="3200" b="1" dirty="0">
                <a:latin typeface="+mj-lt"/>
              </a:rPr>
              <a:t>DRUŽBENA ODGOVORNOST</a:t>
            </a:r>
          </a:p>
          <a:p>
            <a:pPr>
              <a:buNone/>
            </a:pPr>
            <a:endParaRPr lang="sl-SI" sz="2400" b="1" dirty="0">
              <a:latin typeface="+mj-lt"/>
            </a:endParaRPr>
          </a:p>
          <a:p>
            <a:pPr>
              <a:buNone/>
            </a:pPr>
            <a:r>
              <a:rPr lang="sl-SI" sz="2400" u="sng" dirty="0">
                <a:latin typeface="+mj-lt"/>
              </a:rPr>
              <a:t>Navodila za upoštevanje družbene odgovornosti v RN/IP</a:t>
            </a:r>
            <a:endParaRPr lang="sl-SI" sz="2400" dirty="0">
              <a:latin typeface="+mj-lt"/>
            </a:endParaRPr>
          </a:p>
          <a:p>
            <a:pPr>
              <a:buNone/>
            </a:pPr>
            <a:r>
              <a:rPr lang="sl-SI" sz="2400" dirty="0">
                <a:latin typeface="+mj-lt"/>
              </a:rPr>
              <a:t> </a:t>
            </a:r>
          </a:p>
          <a:p>
            <a:pPr marL="0" algn="just">
              <a:buNone/>
            </a:pPr>
            <a:r>
              <a:rPr lang="sl-SI" sz="2400" dirty="0">
                <a:latin typeface="+mj-lt"/>
              </a:rPr>
              <a:t>Zapis o družbeni odgovornosti naj bo v samostojnem poglavju. V enem odstavku (torej: na kratko) naj avtor RN/IP opredeli v koliko se njegova RN/IP navezuje na osnovna načela družbene odgovornosti:</a:t>
            </a:r>
          </a:p>
          <a:p>
            <a:pPr lvl="0" algn="just">
              <a:buClr>
                <a:srgbClr val="000000"/>
              </a:buClr>
              <a:buFont typeface="Calibri" pitchFamily="34" charset="0"/>
              <a:buChar char="•"/>
            </a:pPr>
            <a:r>
              <a:rPr lang="sl-SI" sz="2400" dirty="0">
                <a:latin typeface="+mj-lt"/>
              </a:rPr>
              <a:t>lahko na splošno – v koliko njegova RN/IP prispeva k družbeno odgovornemu ravnanju do drugih kot posameznikov ali kot družbenih skupin (skupnosti, družbe) ter do narave</a:t>
            </a:r>
          </a:p>
          <a:p>
            <a:pPr algn="just">
              <a:buClr>
                <a:srgbClr val="000000"/>
              </a:buClr>
            </a:pPr>
            <a:r>
              <a:rPr lang="sl-SI" sz="2400" dirty="0">
                <a:latin typeface="+mj-lt"/>
              </a:rPr>
              <a:t>lahko glede na sedem načel družbene odgovornosti (ali posamično ali vse skupaj).</a:t>
            </a:r>
          </a:p>
          <a:p>
            <a:pPr>
              <a:buNone/>
            </a:pPr>
            <a:r>
              <a:rPr lang="sl-SI" sz="2400" dirty="0">
                <a:latin typeface="+mj-lt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621356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504056"/>
          </a:xfrm>
        </p:spPr>
        <p:txBody>
          <a:bodyPr/>
          <a:lstStyle/>
          <a:p>
            <a:pPr algn="ctr"/>
            <a:r>
              <a:rPr lang="sl-SI" sz="3200" b="1" dirty="0"/>
              <a:t>OB PRIPRAVI NALOGE PAZIMO NA: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28592"/>
          </a:xfrm>
        </p:spPr>
        <p:txBody>
          <a:bodyPr/>
          <a:lstStyle/>
          <a:p>
            <a:pPr lvl="0">
              <a:buClrTx/>
              <a:buFont typeface="Wingdings" pitchFamily="2" charset="2"/>
              <a:buChar char="§"/>
            </a:pPr>
            <a:r>
              <a:rPr lang="sl-SI" sz="2400" dirty="0">
                <a:solidFill>
                  <a:srgbClr val="000000"/>
                </a:solidFill>
                <a:latin typeface="+mj-lt"/>
              </a:rPr>
              <a:t>naloga je seminarska</a:t>
            </a:r>
          </a:p>
          <a:p>
            <a:pPr lvl="0">
              <a:buClrTx/>
              <a:buFont typeface="Wingdings" pitchFamily="2" charset="2"/>
              <a:buChar char="§"/>
            </a:pPr>
            <a:r>
              <a:rPr lang="sl-SI" sz="2400" dirty="0">
                <a:solidFill>
                  <a:srgbClr val="000000"/>
                </a:solidFill>
                <a:latin typeface="+mj-lt"/>
              </a:rPr>
              <a:t>neustrezno izbrano področje</a:t>
            </a:r>
          </a:p>
          <a:p>
            <a:pPr lvl="0">
              <a:buClrTx/>
              <a:buFont typeface="Wingdings" pitchFamily="2" charset="2"/>
              <a:buChar char="§"/>
            </a:pPr>
            <a:r>
              <a:rPr lang="sl-SI" sz="2400" dirty="0">
                <a:solidFill>
                  <a:srgbClr val="000000"/>
                </a:solidFill>
                <a:latin typeface="+mj-lt"/>
              </a:rPr>
              <a:t>oddaja nedokončanih nalog</a:t>
            </a:r>
          </a:p>
          <a:p>
            <a:pPr lvl="0">
              <a:buClrTx/>
              <a:buFont typeface="Wingdings" pitchFamily="2" charset="2"/>
              <a:buChar char="§"/>
            </a:pPr>
            <a:r>
              <a:rPr lang="sl-SI" sz="2400" dirty="0">
                <a:solidFill>
                  <a:srgbClr val="000000"/>
                </a:solidFill>
                <a:latin typeface="+mj-lt"/>
              </a:rPr>
              <a:t>jezikovno pravilnost</a:t>
            </a:r>
          </a:p>
          <a:p>
            <a:pPr>
              <a:buClrTx/>
              <a:buFont typeface="Wingdings" pitchFamily="2" charset="2"/>
              <a:buChar char="§"/>
            </a:pPr>
            <a:r>
              <a:rPr lang="sl-SI" sz="2400" dirty="0">
                <a:solidFill>
                  <a:srgbClr val="000000"/>
                </a:solidFill>
                <a:latin typeface="+mj-lt"/>
              </a:rPr>
              <a:t>ustrezno navajanje/ citiranje</a:t>
            </a:r>
          </a:p>
          <a:p>
            <a:pPr>
              <a:buClrTx/>
              <a:buFont typeface="Wingdings" pitchFamily="2" charset="2"/>
              <a:buChar char="§"/>
            </a:pPr>
            <a:r>
              <a:rPr lang="sl-SI" sz="2400" dirty="0">
                <a:solidFill>
                  <a:srgbClr val="000000"/>
                </a:solidFill>
                <a:latin typeface="+mj-lt"/>
              </a:rPr>
              <a:t>uporabo ustreznih raziskovalnih metod – kritičnost do virov</a:t>
            </a:r>
          </a:p>
          <a:p>
            <a:pPr>
              <a:buClrTx/>
              <a:buFont typeface="Wingdings" pitchFamily="2" charset="2"/>
              <a:buChar char="§"/>
            </a:pPr>
            <a:r>
              <a:rPr lang="sl-SI" sz="2400" dirty="0">
                <a:solidFill>
                  <a:srgbClr val="000000"/>
                </a:solidFill>
                <a:latin typeface="+mj-lt"/>
              </a:rPr>
              <a:t>kritičnost do raziskovalnih rezultatov – nevtralnost raziskovalca</a:t>
            </a:r>
          </a:p>
          <a:p>
            <a:pPr lvl="0">
              <a:buClrTx/>
              <a:buFont typeface="Wingdings" pitchFamily="2" charset="2"/>
              <a:buChar char="§"/>
            </a:pPr>
            <a:r>
              <a:rPr lang="sl-SI" sz="2400" dirty="0">
                <a:solidFill>
                  <a:srgbClr val="000000"/>
                </a:solidFill>
                <a:latin typeface="+mj-lt"/>
              </a:rPr>
              <a:t>uporabna vrednost naloge naj bo jasna</a:t>
            </a:r>
          </a:p>
          <a:p>
            <a:pPr lvl="0">
              <a:buClrTx/>
              <a:buFont typeface="Wingdings" pitchFamily="2" charset="2"/>
              <a:buChar char="§"/>
            </a:pPr>
            <a:r>
              <a:rPr lang="sl-SI" sz="2400" dirty="0">
                <a:solidFill>
                  <a:srgbClr val="000000"/>
                </a:solidFill>
                <a:latin typeface="+mj-lt"/>
              </a:rPr>
              <a:t>raziskovalni problem naj bo izviren</a:t>
            </a:r>
          </a:p>
          <a:p>
            <a:pPr lvl="0">
              <a:buClrTx/>
              <a:buFont typeface="Wingdings" pitchFamily="2" charset="2"/>
              <a:buChar char="§"/>
            </a:pPr>
            <a:r>
              <a:rPr lang="sl-SI" sz="2400" dirty="0">
                <a:solidFill>
                  <a:srgbClr val="000000"/>
                </a:solidFill>
                <a:latin typeface="+mj-lt"/>
              </a:rPr>
              <a:t>naloga naj ima jasno razvidne elemente vsebinskega dela naloge – poglavja (vprašanje, jedro (rešitve) in sklep (povzetek, nova obzorja)).</a:t>
            </a:r>
            <a:r>
              <a:rPr lang="sl-SI" sz="2200" dirty="0">
                <a:solidFill>
                  <a:srgbClr val="000000"/>
                </a:solidFill>
                <a:latin typeface="+mj-lt"/>
              </a:rPr>
              <a:t> </a:t>
            </a:r>
          </a:p>
          <a:p>
            <a:pPr marL="0" lvl="0" indent="0">
              <a:buClrTx/>
              <a:buNone/>
            </a:pPr>
            <a:endParaRPr lang="sl-SI" sz="2400" dirty="0">
              <a:solidFill>
                <a:srgbClr val="0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98789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1944050"/>
              </p:ext>
            </p:extLst>
          </p:nvPr>
        </p:nvGraphicFramePr>
        <p:xfrm>
          <a:off x="179512" y="620687"/>
          <a:ext cx="8784976" cy="6081120"/>
        </p:xfrm>
        <a:graphic>
          <a:graphicData uri="http://schemas.openxmlformats.org/drawingml/2006/table">
            <a:tbl>
              <a:tblPr/>
              <a:tblGrid>
                <a:gridCol w="77001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5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latin typeface="Calibri"/>
                          <a:ea typeface="Times New Roman"/>
                          <a:cs typeface="Calibri"/>
                        </a:rPr>
                        <a:t>KRITERIJI OCENJEVANJA PISNEGA IZDELKA</a:t>
                      </a:r>
                      <a:endParaRPr lang="sl-SI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latin typeface="Calibri"/>
                          <a:ea typeface="Calibri"/>
                          <a:cs typeface="Times New Roman"/>
                        </a:rPr>
                        <a:t>MAX </a:t>
                      </a: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1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latin typeface="Calibri"/>
                          <a:ea typeface="Times New Roman"/>
                          <a:cs typeface="Calibri"/>
                        </a:rPr>
                        <a:t>KAKOVOST IZBIRE PROBLEMA</a:t>
                      </a:r>
                      <a:endParaRPr lang="sl-SI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>
                          <a:latin typeface="Calibri"/>
                          <a:ea typeface="Times New Roman"/>
                          <a:cs typeface="Calibri"/>
                        </a:rPr>
                        <a:t>0 – 10</a:t>
                      </a:r>
                      <a:endParaRPr lang="sl-SI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67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latin typeface="Calibri"/>
                          <a:ea typeface="Times New Roman"/>
                          <a:cs typeface="Calibri"/>
                        </a:rPr>
                        <a:t>KAKOVOST OBDELAVE PROBLEMA</a:t>
                      </a:r>
                      <a:endParaRPr lang="sl-SI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>
                          <a:latin typeface="Calibri"/>
                          <a:ea typeface="Times New Roman"/>
                          <a:cs typeface="Calibri"/>
                        </a:rPr>
                        <a:t>0 – 20</a:t>
                      </a:r>
                      <a:endParaRPr lang="sl-SI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1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latin typeface="Calibri"/>
                          <a:ea typeface="Times New Roman"/>
                          <a:cs typeface="Calibri"/>
                        </a:rPr>
                        <a:t>KAKOVOST PODAJANJA REŠITVE</a:t>
                      </a:r>
                      <a:endParaRPr lang="sl-SI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>
                          <a:latin typeface="Calibri"/>
                          <a:ea typeface="Times New Roman"/>
                          <a:cs typeface="Calibri"/>
                        </a:rPr>
                        <a:t>0 – 20</a:t>
                      </a:r>
                      <a:endParaRPr lang="sl-SI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1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latin typeface="Calibri"/>
                          <a:ea typeface="Times New Roman"/>
                          <a:cs typeface="Calibri"/>
                        </a:rPr>
                        <a:t>METODOLOGIJA</a:t>
                      </a:r>
                      <a:endParaRPr lang="sl-SI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>
                          <a:latin typeface="Calibri"/>
                          <a:ea typeface="Times New Roman"/>
                          <a:cs typeface="Calibri"/>
                        </a:rPr>
                        <a:t>0 – 10</a:t>
                      </a:r>
                      <a:endParaRPr lang="sl-SI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1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latin typeface="Calibri"/>
                          <a:ea typeface="Times New Roman"/>
                          <a:cs typeface="Calibri"/>
                        </a:rPr>
                        <a:t>UPORABA LITERATURE</a:t>
                      </a:r>
                      <a:endParaRPr lang="sl-SI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>
                          <a:latin typeface="Calibri"/>
                          <a:ea typeface="Times New Roman"/>
                          <a:cs typeface="Calibri"/>
                        </a:rPr>
                        <a:t>0 – 10</a:t>
                      </a:r>
                      <a:endParaRPr lang="sl-SI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1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latin typeface="Calibri"/>
                          <a:ea typeface="Times New Roman"/>
                          <a:cs typeface="Calibri"/>
                        </a:rPr>
                        <a:t>UREJENOST NALOGE</a:t>
                      </a:r>
                      <a:endParaRPr lang="sl-SI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>
                          <a:latin typeface="Calibri"/>
                          <a:ea typeface="Times New Roman"/>
                          <a:cs typeface="Calibri"/>
                        </a:rPr>
                        <a:t>0 – 10</a:t>
                      </a:r>
                      <a:endParaRPr lang="sl-SI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38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latin typeface="Calibri"/>
                          <a:ea typeface="Times New Roman"/>
                          <a:cs typeface="Calibri"/>
                        </a:rPr>
                        <a:t>JEZIK</a:t>
                      </a:r>
                      <a:endParaRPr lang="sl-SI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>
                          <a:latin typeface="Calibri"/>
                          <a:ea typeface="Times New Roman"/>
                          <a:cs typeface="Calibri"/>
                        </a:rPr>
                        <a:t>0 – 10</a:t>
                      </a:r>
                      <a:endParaRPr lang="sl-SI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877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latin typeface="Calibri"/>
                          <a:ea typeface="Times New Roman"/>
                          <a:cs typeface="Calibri"/>
                        </a:rPr>
                        <a:t>STOPNJA OSREDOTOČENOSTI NA IZBRANO STROKO/STOPNJA PREPLETANJA STROK </a:t>
                      </a:r>
                      <a:endParaRPr lang="sl-SI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>
                          <a:latin typeface="Calibri"/>
                          <a:ea typeface="Times New Roman"/>
                          <a:cs typeface="Calibri"/>
                        </a:rPr>
                        <a:t>0 – 10</a:t>
                      </a:r>
                      <a:endParaRPr lang="sl-SI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1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latin typeface="Calibri"/>
                          <a:ea typeface="Times New Roman"/>
                          <a:cs typeface="Calibri"/>
                        </a:rPr>
                        <a:t>UPOŠTEVANJE DRUŽBENE ODGOVORNOSTI </a:t>
                      </a:r>
                      <a:endParaRPr lang="sl-SI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>
                          <a:latin typeface="Calibri"/>
                          <a:ea typeface="Times New Roman"/>
                          <a:cs typeface="Calibri"/>
                        </a:rPr>
                        <a:t>0 – 10</a:t>
                      </a:r>
                      <a:endParaRPr lang="sl-SI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91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latin typeface="Calibri"/>
                          <a:ea typeface="Times New Roman"/>
                          <a:cs typeface="Calibri"/>
                        </a:rPr>
                        <a:t>NADOMESTNI KRITERIJ</a:t>
                      </a:r>
                      <a:endParaRPr lang="sl-SI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l-SI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53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>
                          <a:latin typeface="Calibri"/>
                          <a:ea typeface="Times New Roman"/>
                          <a:cs typeface="Calibri"/>
                        </a:rPr>
                        <a:t>SKUPAJ</a:t>
                      </a:r>
                      <a:endParaRPr lang="sl-SI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>
                          <a:latin typeface="Calibri"/>
                          <a:ea typeface="Times New Roman"/>
                          <a:cs typeface="Calibri"/>
                        </a:rPr>
                        <a:t>MAX 110</a:t>
                      </a:r>
                      <a:endParaRPr lang="sl-SI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082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0614939"/>
              </p:ext>
            </p:extLst>
          </p:nvPr>
        </p:nvGraphicFramePr>
        <p:xfrm>
          <a:off x="251520" y="116631"/>
          <a:ext cx="8712968" cy="6624734"/>
        </p:xfrm>
        <a:graphic>
          <a:graphicData uri="http://schemas.openxmlformats.org/drawingml/2006/table">
            <a:tbl>
              <a:tblPr/>
              <a:tblGrid>
                <a:gridCol w="76370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59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83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latin typeface="Calibri"/>
                          <a:ea typeface="Times New Roman"/>
                          <a:cs typeface="Calibri"/>
                        </a:rPr>
                        <a:t>KRITERIJI OCENJEVANJA ZAGOVORA</a:t>
                      </a:r>
                      <a:endParaRPr lang="sl-SI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latin typeface="Calibri"/>
                          <a:ea typeface="Calibri"/>
                          <a:cs typeface="Times New Roman"/>
                        </a:rPr>
                        <a:t>MAX </a:t>
                      </a: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56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latin typeface="Calibri"/>
                          <a:ea typeface="Times New Roman"/>
                          <a:cs typeface="Calibri"/>
                        </a:rPr>
                        <a:t>STRUKTURA, VSEBINA, PREDSTAVITEV</a:t>
                      </a:r>
                      <a:endParaRPr lang="sl-SI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>
                          <a:latin typeface="Calibri"/>
                          <a:ea typeface="Times New Roman"/>
                          <a:cs typeface="Calibri"/>
                        </a:rPr>
                        <a:t>0 – 10</a:t>
                      </a:r>
                      <a:endParaRPr lang="sl-SI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02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latin typeface="Calibri"/>
                          <a:ea typeface="Times New Roman"/>
                          <a:cs typeface="Calibri"/>
                        </a:rPr>
                        <a:t>KOMUNIKATIVNOST </a:t>
                      </a:r>
                      <a:endParaRPr lang="sl-SI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>
                          <a:latin typeface="Calibri"/>
                          <a:ea typeface="Times New Roman"/>
                          <a:cs typeface="Calibri"/>
                        </a:rPr>
                        <a:t>0 – 10</a:t>
                      </a:r>
                      <a:endParaRPr lang="sl-SI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02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latin typeface="Calibri"/>
                          <a:ea typeface="Times New Roman"/>
                          <a:cs typeface="Calibri"/>
                        </a:rPr>
                        <a:t>JEZIK </a:t>
                      </a:r>
                      <a:endParaRPr lang="sl-SI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>
                          <a:latin typeface="Calibri"/>
                          <a:ea typeface="Times New Roman"/>
                          <a:cs typeface="Calibri"/>
                        </a:rPr>
                        <a:t>0 – 10</a:t>
                      </a:r>
                      <a:endParaRPr lang="sl-SI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02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latin typeface="Calibri"/>
                          <a:ea typeface="Times New Roman"/>
                          <a:cs typeface="Calibri"/>
                        </a:rPr>
                        <a:t>ZNANJE </a:t>
                      </a:r>
                      <a:endParaRPr lang="sl-SI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>
                          <a:latin typeface="Calibri"/>
                          <a:ea typeface="Times New Roman"/>
                          <a:cs typeface="Calibri"/>
                        </a:rPr>
                        <a:t>0 – 10</a:t>
                      </a:r>
                      <a:endParaRPr lang="sl-SI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02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latin typeface="Calibri"/>
                          <a:ea typeface="Times New Roman"/>
                          <a:cs typeface="Calibri"/>
                        </a:rPr>
                        <a:t>OBVLADOVANJE SNOVI </a:t>
                      </a:r>
                      <a:endParaRPr lang="sl-SI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>
                          <a:latin typeface="Calibri"/>
                          <a:ea typeface="Times New Roman"/>
                          <a:cs typeface="Calibri"/>
                        </a:rPr>
                        <a:t>0 – 10</a:t>
                      </a:r>
                      <a:endParaRPr lang="sl-SI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086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latin typeface="Calibri"/>
                          <a:ea typeface="Times New Roman"/>
                          <a:cs typeface="Calibri"/>
                        </a:rPr>
                        <a:t>STOPNJA OSREDOTOČENOSTI NA IZBRANO STROKO/STOPNJA PREPLETANJA STROK </a:t>
                      </a:r>
                      <a:endParaRPr lang="sl-SI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>
                          <a:latin typeface="Calibri"/>
                          <a:ea typeface="Times New Roman"/>
                          <a:cs typeface="Calibri"/>
                        </a:rPr>
                        <a:t>0 – 10</a:t>
                      </a:r>
                      <a:endParaRPr lang="sl-SI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056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latin typeface="Calibri"/>
                          <a:ea typeface="Times New Roman"/>
                          <a:cs typeface="Calibri"/>
                        </a:rPr>
                        <a:t>NADOMESTNI KRITERIJ </a:t>
                      </a:r>
                      <a:endParaRPr lang="sl-SI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l-SI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753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>
                          <a:latin typeface="Calibri"/>
                          <a:ea typeface="Times New Roman"/>
                          <a:cs typeface="Calibri"/>
                        </a:rPr>
                        <a:t>SKUPAJ</a:t>
                      </a:r>
                      <a:endParaRPr lang="sl-SI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>
                          <a:latin typeface="Calibri"/>
                          <a:ea typeface="Times New Roman"/>
                          <a:cs typeface="Calibri"/>
                        </a:rPr>
                        <a:t>MAX 60</a:t>
                      </a:r>
                      <a:endParaRPr lang="sl-SI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9" marR="41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9145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920112"/>
            <a:ext cx="8229600" cy="564672"/>
          </a:xfrm>
        </p:spPr>
        <p:txBody>
          <a:bodyPr/>
          <a:lstStyle/>
          <a:p>
            <a:pPr algn="ctr"/>
            <a:r>
              <a:rPr lang="sl-SI" sz="3200" b="1" dirty="0"/>
              <a:t>JAVNI ZAGOVOR </a:t>
            </a:r>
            <a:br>
              <a:rPr lang="sl-SI" sz="3200" b="1" dirty="0"/>
            </a:br>
            <a:endParaRPr lang="sl-SI" sz="3200" b="1" dirty="0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511187"/>
            <a:ext cx="8075240" cy="4942149"/>
          </a:xfrm>
        </p:spPr>
        <p:txBody>
          <a:bodyPr/>
          <a:lstStyle/>
          <a:p>
            <a:pPr lvl="0">
              <a:buClrTx/>
            </a:pPr>
            <a:r>
              <a:rPr lang="sl-SI" sz="2400" dirty="0">
                <a:latin typeface="+mj-lt"/>
              </a:rPr>
              <a:t>40% vseh točk prinese zagovor naloge pred ustrezno komisijo. Predstavitev naloge je časovno omejena na 10 minut.</a:t>
            </a:r>
          </a:p>
          <a:p>
            <a:pPr lvl="0">
              <a:buClrTx/>
            </a:pPr>
            <a:r>
              <a:rPr lang="sl-SI" sz="2400" dirty="0">
                <a:latin typeface="+mj-lt"/>
              </a:rPr>
              <a:t>Na zagovor se je potrebno ustrezno pripraviti. </a:t>
            </a:r>
          </a:p>
          <a:p>
            <a:pPr lvl="0">
              <a:buClrTx/>
            </a:pPr>
            <a:r>
              <a:rPr lang="sl-SI" sz="2400" dirty="0">
                <a:latin typeface="+mj-lt"/>
              </a:rPr>
              <a:t>Namen zagovora predstavitev osnovnih značilnosti naloge.</a:t>
            </a:r>
          </a:p>
          <a:p>
            <a:pPr lvl="0">
              <a:buClrTx/>
            </a:pPr>
            <a:r>
              <a:rPr lang="sl-SI" sz="2400" dirty="0">
                <a:latin typeface="+mj-lt"/>
              </a:rPr>
              <a:t>Jezik naj bo jasen, zborni jezik.</a:t>
            </a:r>
          </a:p>
          <a:p>
            <a:pPr lvl="0">
              <a:buClrTx/>
            </a:pPr>
            <a:r>
              <a:rPr lang="sl-SI" sz="2400" dirty="0">
                <a:latin typeface="+mj-lt"/>
              </a:rPr>
              <a:t>V pomoč je lahko projekcija in plakat.  </a:t>
            </a:r>
          </a:p>
          <a:p>
            <a:pPr lvl="0">
              <a:buClrTx/>
            </a:pPr>
            <a:r>
              <a:rPr lang="sl-SI" sz="2400" dirty="0">
                <a:latin typeface="+mj-lt"/>
              </a:rPr>
              <a:t>Nekaj opozoril ob pripravi projekcije:</a:t>
            </a:r>
          </a:p>
          <a:p>
            <a:pPr marL="0" lvl="0" indent="0">
              <a:buClrTx/>
              <a:buNone/>
            </a:pPr>
            <a:r>
              <a:rPr lang="sl-SI" sz="2400" dirty="0">
                <a:latin typeface="+mj-lt"/>
              </a:rPr>
              <a:t>- </a:t>
            </a:r>
            <a:r>
              <a:rPr lang="sl-SI" sz="2400" b="1" dirty="0">
                <a:latin typeface="+mj-lt"/>
              </a:rPr>
              <a:t>ozadje, besedilo, ilustrativno gradivo, animacija.</a:t>
            </a:r>
          </a:p>
          <a:p>
            <a:pPr marL="0" lvl="0" indent="0">
              <a:buClrTx/>
              <a:buNone/>
            </a:pPr>
            <a:r>
              <a:rPr lang="sl-SI" sz="2400" b="1" dirty="0">
                <a:latin typeface="+mj-lt"/>
              </a:rPr>
              <a:t> </a:t>
            </a:r>
            <a:r>
              <a:rPr lang="sl-SI" sz="2400" dirty="0">
                <a:latin typeface="+mj-lt"/>
              </a:rPr>
              <a:t>Zaželeno je, da se projekcija pripravi pred začetkom zagovorov in </a:t>
            </a:r>
            <a:r>
              <a:rPr lang="sl-SI" sz="2400">
                <a:latin typeface="+mj-lt"/>
              </a:rPr>
              <a:t>tudi preizkusi.</a:t>
            </a:r>
            <a:endParaRPr lang="sl-SI" sz="2400" dirty="0">
              <a:latin typeface="+mj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7" presetClass="entr" presetSubtype="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000"/>
                            </p:stCondLst>
                            <p:childTnLst>
                              <p:par>
                                <p:cTn id="15" presetID="37" presetClass="entr" presetSubtype="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7000"/>
                            </p:stCondLst>
                            <p:childTnLst>
                              <p:par>
                                <p:cTn id="22" presetID="37" presetClass="entr" presetSubtype="0" fill="hold" nodeType="after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8000"/>
                            </p:stCondLst>
                            <p:childTnLst>
                              <p:par>
                                <p:cTn id="29" presetID="37" presetClass="entr" presetSubtype="0" fill="hold" nodeType="after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4000"/>
                            </p:stCondLst>
                            <p:childTnLst>
                              <p:par>
                                <p:cTn id="36" presetID="37" presetClass="entr" presetSubtype="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60000"/>
                            </p:stCondLst>
                            <p:childTnLst>
                              <p:par>
                                <p:cTn id="43" presetID="37" presetClass="entr" presetSubtype="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37" presetClass="entr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37" presetClass="entr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9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Text Box 9"/>
          <p:cNvSpPr txBox="1">
            <a:spLocks noChangeArrowheads="1"/>
          </p:cNvSpPr>
          <p:nvPr/>
        </p:nvSpPr>
        <p:spPr bwMode="auto">
          <a:xfrm>
            <a:off x="117417" y="1937152"/>
            <a:ext cx="3284056" cy="3993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sl-SI" sz="1400" dirty="0">
                <a:latin typeface="+mj-lt"/>
              </a:rPr>
              <a:t> IZBIRA PODROČJA RAZISKOVANJA OZ. TEME RAZISKOVANJA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sl-SI" sz="1400" dirty="0">
                <a:latin typeface="+mj-lt"/>
              </a:rPr>
              <a:t> POSTAVITEV RAZISKOVALNEGA VPRAŠANJA/ PROBLEMA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sl-SI" sz="1400" dirty="0">
                <a:latin typeface="+mj-lt"/>
              </a:rPr>
              <a:t> ISKANJE LITERATURE 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sl-SI" sz="1400" dirty="0">
                <a:latin typeface="+mj-lt"/>
              </a:rPr>
              <a:t> POSTAVITEV HIPOTEZ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sl-SI" sz="1400" dirty="0">
                <a:latin typeface="+mj-lt"/>
              </a:rPr>
              <a:t> IZBIRA USTREZNE METODE DELA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sl-SI" sz="1400" dirty="0">
                <a:latin typeface="+mj-lt"/>
              </a:rPr>
              <a:t> ZBIRANJE PODATKOV IN OBDELAVA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sl-SI" sz="1400" dirty="0">
                <a:latin typeface="+mj-lt"/>
              </a:rPr>
              <a:t> PISANJE RAZISKOVALNE NALOGE – UPOŠTEVAMO NAVODILA ZA PRIPRAVO RN/IP</a:t>
            </a:r>
          </a:p>
          <a:p>
            <a:pPr>
              <a:spcBef>
                <a:spcPct val="50000"/>
              </a:spcBef>
            </a:pPr>
            <a:endParaRPr lang="sl-SI" sz="1500" dirty="0">
              <a:latin typeface="Arial Narrow" pitchFamily="34" charset="0"/>
            </a:endParaRPr>
          </a:p>
        </p:txBody>
      </p:sp>
      <p:sp>
        <p:nvSpPr>
          <p:cNvPr id="286731" name="Rectangle 11"/>
          <p:cNvSpPr>
            <a:spLocks noChangeArrowheads="1"/>
          </p:cNvSpPr>
          <p:nvPr/>
        </p:nvSpPr>
        <p:spPr bwMode="auto">
          <a:xfrm>
            <a:off x="456287" y="744471"/>
            <a:ext cx="8137525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>
              <a:defRPr/>
            </a:pPr>
            <a:r>
              <a:rPr lang="sl-SI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NEKAJ OSNOV RAZISKOVANJA – </a:t>
            </a:r>
          </a:p>
          <a:p>
            <a:pPr algn="ctr">
              <a:defRPr/>
            </a:pPr>
            <a:r>
              <a:rPr lang="sl-SI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KORAKI RAZISKOVANJA</a:t>
            </a:r>
          </a:p>
        </p:txBody>
      </p:sp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3203849" y="1660296"/>
            <a:ext cx="5726298" cy="4555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l-SI" sz="2000" b="1" dirty="0">
                <a:solidFill>
                  <a:srgbClr val="9933FF"/>
                </a:solidFill>
                <a:latin typeface="+mj-lt"/>
              </a:rPr>
              <a:t>POMEMBNA OPOZORILA: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sl-SI" sz="2000" b="1" dirty="0">
                <a:latin typeface="+mj-lt"/>
              </a:rPr>
              <a:t>PROBLEMA SI NE SMEMO ZASTAVITI PREŠIROKO OZ PREOZKO – KLJUČNE BESEDE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sl-SI" sz="2000" b="1" dirty="0">
                <a:latin typeface="+mj-lt"/>
              </a:rPr>
              <a:t>POSTAVIMO SI JASNE CILJE – KAJ IN NA KAKŠEN NAČIN BOMO RAZISKOVALI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sl-SI" sz="2000" b="1" dirty="0">
                <a:latin typeface="+mj-lt"/>
              </a:rPr>
              <a:t>OB PREGLEDU LITERATURE ZAPISUJMO VIRE - NAVAJANJE</a:t>
            </a:r>
          </a:p>
          <a:p>
            <a:pPr algn="ctr">
              <a:spcBef>
                <a:spcPct val="50000"/>
              </a:spcBef>
            </a:pPr>
            <a:endParaRPr lang="sl-SI" sz="2000" b="1" dirty="0">
              <a:latin typeface="+mj-lt"/>
            </a:endParaRPr>
          </a:p>
          <a:p>
            <a:pPr algn="ctr">
              <a:spcBef>
                <a:spcPct val="50000"/>
              </a:spcBef>
            </a:pPr>
            <a:endParaRPr lang="sl-SI" sz="2000" b="1" dirty="0">
              <a:latin typeface="+mj-lt"/>
            </a:endParaRPr>
          </a:p>
          <a:p>
            <a:pPr algn="ctr">
              <a:spcBef>
                <a:spcPct val="50000"/>
              </a:spcBef>
            </a:pPr>
            <a:endParaRPr lang="sl-SI" sz="2000" b="1" dirty="0">
              <a:latin typeface="+mj-lt"/>
            </a:endParaRPr>
          </a:p>
          <a:p>
            <a:pPr algn="ctr">
              <a:spcBef>
                <a:spcPct val="50000"/>
              </a:spcBef>
            </a:pPr>
            <a:endParaRPr lang="sl-SI" sz="2000" dirty="0">
              <a:latin typeface="+mj-lt"/>
            </a:endParaRPr>
          </a:p>
        </p:txBody>
      </p:sp>
      <p:cxnSp>
        <p:nvCxnSpPr>
          <p:cNvPr id="11" name="Raven puščični povezovalnik 10"/>
          <p:cNvCxnSpPr/>
          <p:nvPr/>
        </p:nvCxnSpPr>
        <p:spPr>
          <a:xfrm flipV="1">
            <a:off x="2935976" y="2601934"/>
            <a:ext cx="535746" cy="164037"/>
          </a:xfrm>
          <a:prstGeom prst="straightConnector1">
            <a:avLst/>
          </a:prstGeom>
          <a:ln>
            <a:solidFill>
              <a:srgbClr val="9933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en puščični povezovalnik 12"/>
          <p:cNvCxnSpPr/>
          <p:nvPr/>
        </p:nvCxnSpPr>
        <p:spPr>
          <a:xfrm flipV="1">
            <a:off x="2849684" y="3299602"/>
            <a:ext cx="551789" cy="82020"/>
          </a:xfrm>
          <a:prstGeom prst="straightConnector1">
            <a:avLst/>
          </a:prstGeom>
          <a:ln>
            <a:solidFill>
              <a:srgbClr val="9933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8298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/>
      <p:bldP spid="286731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1064128"/>
            <a:ext cx="8229600" cy="564672"/>
          </a:xfrm>
        </p:spPr>
        <p:txBody>
          <a:bodyPr/>
          <a:lstStyle/>
          <a:p>
            <a:pPr algn="ctr"/>
            <a:r>
              <a:rPr lang="sl-SI" sz="3200" b="1" dirty="0"/>
              <a:t>NAVAJANJE</a:t>
            </a:r>
            <a:br>
              <a:rPr lang="sl-SI" sz="3200" b="1" dirty="0"/>
            </a:br>
            <a:endParaRPr lang="sl-SI" sz="3200" b="1" dirty="0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412776"/>
            <a:ext cx="8075240" cy="4942149"/>
          </a:xfrm>
        </p:spPr>
        <p:txBody>
          <a:bodyPr vert="horz"/>
          <a:lstStyle/>
          <a:p>
            <a:pPr marL="0" indent="0" algn="just">
              <a:lnSpc>
                <a:spcPct val="150000"/>
              </a:lnSpc>
              <a:buClrTx/>
              <a:buNone/>
            </a:pPr>
            <a:r>
              <a:rPr lang="sl-SI" sz="2400" b="1" dirty="0">
                <a:latin typeface="+mj-lt"/>
              </a:rPr>
              <a:t>Navajanje</a:t>
            </a:r>
            <a:r>
              <a:rPr lang="sl-SI" sz="2400" dirty="0">
                <a:latin typeface="+mj-lt"/>
              </a:rPr>
              <a:t> pomeni dobesedno navedeno oz. prepisano  besedilo, vedno moramo navesti vir naše informacije/podatka.</a:t>
            </a:r>
          </a:p>
          <a:p>
            <a:pPr marL="0" indent="0" algn="just">
              <a:lnSpc>
                <a:spcPct val="150000"/>
              </a:lnSpc>
              <a:buClrTx/>
              <a:buNone/>
            </a:pPr>
            <a:r>
              <a:rPr lang="sl-SI" sz="2400" dirty="0">
                <a:latin typeface="+mj-lt"/>
              </a:rPr>
              <a:t>Zelo pomembno je, da je v nalogi razvidno, kaj je avtorjev prispevek in kaj je povzeto po drugih avtorjih.</a:t>
            </a:r>
          </a:p>
          <a:p>
            <a:pPr marL="0" indent="0" algn="just">
              <a:lnSpc>
                <a:spcPct val="150000"/>
              </a:lnSpc>
              <a:buClrTx/>
              <a:buNone/>
            </a:pPr>
            <a:r>
              <a:rPr lang="sl-SI" sz="2400" dirty="0">
                <a:latin typeface="+mj-lt"/>
              </a:rPr>
              <a:t>Bistvo navajanja je, da lahko v bibliografiji  najdemo izvirno delo, ki je služilo kot osnova za raziskovanje.</a:t>
            </a:r>
          </a:p>
          <a:p>
            <a:pPr marL="0" indent="0" algn="ctr">
              <a:lnSpc>
                <a:spcPct val="150000"/>
              </a:lnSpc>
              <a:buClrTx/>
              <a:buNone/>
            </a:pPr>
            <a:r>
              <a:rPr lang="sl-SI" sz="2400" b="1" dirty="0">
                <a:solidFill>
                  <a:srgbClr val="9933FF"/>
                </a:solidFill>
                <a:latin typeface="+mj-lt"/>
              </a:rPr>
              <a:t>VEDNO MORA BITI JASNO, KAJ JE AVTORJEVO LASTNO DELO IN KAJ JE POVZETO OD DRUGOD</a:t>
            </a:r>
          </a:p>
          <a:p>
            <a:pPr>
              <a:lnSpc>
                <a:spcPct val="150000"/>
              </a:lnSpc>
              <a:buClrTx/>
              <a:buNone/>
            </a:pPr>
            <a:endParaRPr lang="sl-SI" dirty="0">
              <a:latin typeface="+mj-lt"/>
            </a:endParaRPr>
          </a:p>
          <a:p>
            <a:pPr>
              <a:lnSpc>
                <a:spcPct val="150000"/>
              </a:lnSpc>
              <a:buClrTx/>
            </a:pPr>
            <a:endParaRPr lang="sl-SI" dirty="0">
              <a:latin typeface="+mj-lt"/>
            </a:endParaRPr>
          </a:p>
          <a:p>
            <a:endParaRPr lang="sl-SI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26547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7" presetClass="entr" presetSubtype="0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500"/>
                            </p:stCondLst>
                            <p:childTnLst>
                              <p:par>
                                <p:cTn id="21" presetID="37" presetClass="entr" presetSubtype="0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8000"/>
                            </p:stCondLst>
                            <p:childTnLst>
                              <p:par>
                                <p:cTn id="28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grada vsebine 4"/>
          <p:cNvSpPr>
            <a:spLocks noGrp="1"/>
          </p:cNvSpPr>
          <p:nvPr>
            <p:ph sz="quarter" idx="2"/>
          </p:nvPr>
        </p:nvSpPr>
        <p:spPr>
          <a:xfrm>
            <a:off x="457200" y="641696"/>
            <a:ext cx="8435280" cy="6216304"/>
          </a:xfrm>
        </p:spPr>
        <p:txBody>
          <a:bodyPr/>
          <a:lstStyle/>
          <a:p>
            <a:pPr>
              <a:buClrTx/>
              <a:buNone/>
            </a:pPr>
            <a:r>
              <a:rPr lang="sl-SI" sz="2400" b="1" dirty="0">
                <a:latin typeface="+mj-lt"/>
              </a:rPr>
              <a:t>Citat</a:t>
            </a:r>
            <a:r>
              <a:rPr lang="sl-SI" sz="2400" dirty="0">
                <a:latin typeface="+mj-lt"/>
              </a:rPr>
              <a:t> – je dobeseden prepis. Citat umestimo v narekovaje, lahko zapišemo tudi poševno.</a:t>
            </a:r>
          </a:p>
          <a:p>
            <a:pPr>
              <a:buClrTx/>
              <a:buNone/>
            </a:pPr>
            <a:endParaRPr lang="sl-SI" sz="2400" b="1" dirty="0">
              <a:latin typeface="+mj-lt"/>
            </a:endParaRPr>
          </a:p>
          <a:p>
            <a:pPr>
              <a:buClrTx/>
              <a:buNone/>
            </a:pPr>
            <a:r>
              <a:rPr lang="sl-SI" sz="2400" b="1" dirty="0">
                <a:latin typeface="+mj-lt"/>
              </a:rPr>
              <a:t>Primer:</a:t>
            </a:r>
            <a:endParaRPr lang="sl-SI" sz="2400" dirty="0">
              <a:latin typeface="+mj-lt"/>
            </a:endParaRPr>
          </a:p>
          <a:p>
            <a:pPr>
              <a:buClrTx/>
              <a:buNone/>
            </a:pPr>
            <a:r>
              <a:rPr lang="sl-SI" sz="2400" b="1" dirty="0">
                <a:latin typeface="+mj-lt"/>
              </a:rPr>
              <a:t>"</a:t>
            </a:r>
            <a:r>
              <a:rPr lang="sl-SI" sz="2400" dirty="0">
                <a:latin typeface="+mj-lt"/>
              </a:rPr>
              <a:t>Med grafiti, ki so postali navdih za moje pesmi, so se največkrat pojavili besedni grafiti in simboli." (Fašmon, 2011, 25)</a:t>
            </a:r>
          </a:p>
          <a:p>
            <a:pPr>
              <a:buClrTx/>
              <a:buNone/>
            </a:pPr>
            <a:endParaRPr lang="sl-SI" sz="2400" dirty="0"/>
          </a:p>
          <a:p>
            <a:pPr>
              <a:buNone/>
            </a:pPr>
            <a:r>
              <a:rPr lang="sl-SI" sz="2400" dirty="0">
                <a:latin typeface="+mj-lt"/>
              </a:rPr>
              <a:t>Bibliografija:</a:t>
            </a:r>
          </a:p>
          <a:p>
            <a:pPr lvl="0">
              <a:buClrTx/>
            </a:pPr>
            <a:r>
              <a:rPr lang="sl-SI" sz="2400" dirty="0">
                <a:latin typeface="+mj-lt"/>
              </a:rPr>
              <a:t>avtor, naslov dela, leto izdaje, kraj izdaje, založba/založnik</a:t>
            </a:r>
          </a:p>
          <a:p>
            <a:pPr>
              <a:buNone/>
            </a:pPr>
            <a:endParaRPr lang="sl-SI" sz="2400" dirty="0"/>
          </a:p>
          <a:p>
            <a:pPr>
              <a:buNone/>
            </a:pPr>
            <a:endParaRPr lang="sl-SI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18058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grada vsebine 4"/>
          <p:cNvSpPr>
            <a:spLocks noGrp="1"/>
          </p:cNvSpPr>
          <p:nvPr>
            <p:ph sz="quarter" idx="2"/>
          </p:nvPr>
        </p:nvSpPr>
        <p:spPr>
          <a:xfrm>
            <a:off x="457200" y="641696"/>
            <a:ext cx="8435280" cy="6216304"/>
          </a:xfrm>
        </p:spPr>
        <p:txBody>
          <a:bodyPr/>
          <a:lstStyle/>
          <a:p>
            <a:pPr>
              <a:buClrTx/>
              <a:buNone/>
            </a:pPr>
            <a:r>
              <a:rPr lang="sl-SI" sz="2400" b="1" dirty="0">
                <a:latin typeface="+mj-lt"/>
              </a:rPr>
              <a:t>Citat</a:t>
            </a:r>
            <a:r>
              <a:rPr lang="sl-SI" sz="2400" dirty="0">
                <a:latin typeface="+mj-lt"/>
              </a:rPr>
              <a:t> – je dobeseden prepis. Citat umestimo v narekovaje, lahko zapišemo tudi poševno.</a:t>
            </a:r>
          </a:p>
          <a:p>
            <a:pPr>
              <a:buClrTx/>
              <a:buNone/>
            </a:pPr>
            <a:endParaRPr lang="sl-SI" sz="2400" b="1" dirty="0">
              <a:latin typeface="+mj-lt"/>
            </a:endParaRPr>
          </a:p>
          <a:p>
            <a:pPr>
              <a:buClrTx/>
              <a:buNone/>
            </a:pPr>
            <a:r>
              <a:rPr lang="sl-SI" sz="2400" b="1" dirty="0">
                <a:latin typeface="+mj-lt"/>
              </a:rPr>
              <a:t>Primer:</a:t>
            </a:r>
            <a:endParaRPr lang="sl-SI" sz="2400" dirty="0">
              <a:latin typeface="+mj-lt"/>
            </a:endParaRPr>
          </a:p>
          <a:p>
            <a:pPr>
              <a:buClrTx/>
              <a:buNone/>
            </a:pPr>
            <a:r>
              <a:rPr lang="sl-SI" sz="2400" b="1" dirty="0">
                <a:latin typeface="+mj-lt"/>
              </a:rPr>
              <a:t>"</a:t>
            </a:r>
            <a:r>
              <a:rPr lang="sl-SI" sz="2400" dirty="0">
                <a:latin typeface="+mj-lt"/>
              </a:rPr>
              <a:t>Med grafiti, ki so postali navdih za moje pesmi, so se največkrat pojavili besedni grafiti in simboli." (Fašmon, 2011, 25)</a:t>
            </a:r>
          </a:p>
          <a:p>
            <a:pPr>
              <a:buClrTx/>
              <a:buNone/>
            </a:pPr>
            <a:endParaRPr lang="sl-SI" sz="2400" dirty="0"/>
          </a:p>
          <a:p>
            <a:pPr>
              <a:buNone/>
            </a:pPr>
            <a:r>
              <a:rPr lang="sl-SI" sz="2400" dirty="0">
                <a:latin typeface="+mj-lt"/>
              </a:rPr>
              <a:t>Bibliografija:</a:t>
            </a:r>
          </a:p>
          <a:p>
            <a:pPr lvl="0">
              <a:buClrTx/>
            </a:pPr>
            <a:r>
              <a:rPr lang="sl-SI" sz="2400" dirty="0">
                <a:latin typeface="+mj-lt"/>
              </a:rPr>
              <a:t>avtor, naslov dela, leto izdaje, kraj izdaje, založba/založnik</a:t>
            </a:r>
          </a:p>
          <a:p>
            <a:pPr lvl="0">
              <a:buClrTx/>
            </a:pPr>
            <a:r>
              <a:rPr lang="sl-SI" sz="2400" dirty="0">
                <a:latin typeface="+mj-lt"/>
              </a:rPr>
              <a:t>FAŠMON, M., Mariborski grafiti – sporočilo in navdih</a:t>
            </a:r>
            <a:r>
              <a:rPr lang="sl-SI" sz="2400" b="1" dirty="0">
                <a:latin typeface="+mj-lt"/>
              </a:rPr>
              <a:t> </a:t>
            </a:r>
            <a:r>
              <a:rPr lang="sl-SI" sz="2400" dirty="0">
                <a:latin typeface="+mj-lt"/>
              </a:rPr>
              <a:t>Inovacijski predlog. Mladi za napredek Maribora 2011, 2011, Maribor, Zveza prijateljev mladine Maribor.</a:t>
            </a:r>
          </a:p>
          <a:p>
            <a:pPr lvl="0">
              <a:buClrTx/>
            </a:pPr>
            <a:r>
              <a:rPr lang="sl-SI" sz="2400" dirty="0">
                <a:latin typeface="+mj-lt"/>
              </a:rPr>
              <a:t>FAŠMON, Mirjam (2011): </a:t>
            </a:r>
            <a:r>
              <a:rPr lang="sl-SI" sz="2400" b="1" dirty="0">
                <a:latin typeface="+mj-lt"/>
              </a:rPr>
              <a:t>Mariborski grafiti – sporočilo in navdih </a:t>
            </a:r>
            <a:r>
              <a:rPr lang="sl-SI" sz="2400" dirty="0">
                <a:latin typeface="+mj-lt"/>
              </a:rPr>
              <a:t>Inovacijski predlog. Mladi za napredek Maribora 2011. Maribor. Zveza prijateljev mladine Maribor.</a:t>
            </a:r>
          </a:p>
          <a:p>
            <a:pPr>
              <a:buNone/>
            </a:pPr>
            <a:endParaRPr lang="sl-SI" sz="2400" dirty="0"/>
          </a:p>
          <a:p>
            <a:pPr>
              <a:buNone/>
            </a:pPr>
            <a:endParaRPr lang="sl-SI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91346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grada vsebine 4"/>
          <p:cNvSpPr>
            <a:spLocks noGrp="1"/>
          </p:cNvSpPr>
          <p:nvPr>
            <p:ph sz="quarter" idx="2"/>
          </p:nvPr>
        </p:nvSpPr>
        <p:spPr>
          <a:xfrm>
            <a:off x="457200" y="713704"/>
            <a:ext cx="8435280" cy="5955656"/>
          </a:xfrm>
        </p:spPr>
        <p:txBody>
          <a:bodyPr/>
          <a:lstStyle/>
          <a:p>
            <a:pPr>
              <a:buNone/>
            </a:pPr>
            <a:r>
              <a:rPr lang="sl-SI" sz="2400" b="1" dirty="0">
                <a:latin typeface="+mj-lt"/>
              </a:rPr>
              <a:t>Parafraziranje</a:t>
            </a:r>
            <a:r>
              <a:rPr lang="sl-SI" sz="2400" dirty="0">
                <a:latin typeface="+mj-lt"/>
              </a:rPr>
              <a:t> – povzemanje dela besed nekoga. </a:t>
            </a:r>
          </a:p>
          <a:p>
            <a:pPr>
              <a:buNone/>
            </a:pPr>
            <a:endParaRPr lang="sl-SI" sz="2400" b="1" dirty="0">
              <a:latin typeface="+mj-lt"/>
            </a:endParaRPr>
          </a:p>
          <a:p>
            <a:pPr>
              <a:buNone/>
            </a:pPr>
            <a:r>
              <a:rPr lang="sl-SI" sz="2400" b="1" dirty="0">
                <a:latin typeface="+mj-lt"/>
              </a:rPr>
              <a:t>Primer parafraziranja:</a:t>
            </a:r>
            <a:endParaRPr lang="sl-SI" sz="2400" dirty="0">
              <a:latin typeface="+mj-lt"/>
            </a:endParaRPr>
          </a:p>
          <a:p>
            <a:pPr marL="0" indent="0">
              <a:buNone/>
            </a:pPr>
            <a:r>
              <a:rPr lang="sl-SI" sz="2400" dirty="0">
                <a:latin typeface="+mj-lt"/>
              </a:rPr>
              <a:t>- v tekstu:</a:t>
            </a:r>
          </a:p>
          <a:p>
            <a:pPr marL="0" indent="0">
              <a:buNone/>
            </a:pPr>
            <a:r>
              <a:rPr lang="sl-SI" sz="2400" dirty="0">
                <a:latin typeface="+mj-lt"/>
              </a:rPr>
              <a:t>Mirjam Fašmon (2011) opozarja, da delo ni potekalo brez težav in da je v grafitih iskala predvsem navdih. </a:t>
            </a:r>
          </a:p>
          <a:p>
            <a:pPr marL="0" indent="0">
              <a:buNone/>
            </a:pPr>
            <a:r>
              <a:rPr lang="sl-SI" sz="2400" dirty="0">
                <a:latin typeface="+mj-lt"/>
              </a:rPr>
              <a:t>- ob koncu poglavja:</a:t>
            </a:r>
          </a:p>
          <a:p>
            <a:pPr marL="0" indent="0">
              <a:buNone/>
            </a:pPr>
            <a:r>
              <a:rPr lang="sl-SI" sz="2400" dirty="0">
                <a:latin typeface="+mj-lt"/>
              </a:rPr>
              <a:t>Besedilo. Mirjam </a:t>
            </a:r>
            <a:r>
              <a:rPr lang="sl-SI" sz="2400" dirty="0" err="1">
                <a:latin typeface="+mj-lt"/>
              </a:rPr>
              <a:t>Fašmon</a:t>
            </a:r>
            <a:r>
              <a:rPr lang="sl-SI" sz="2400" dirty="0">
                <a:latin typeface="+mj-lt"/>
              </a:rPr>
              <a:t> opozarja, da delo ni potekalo brez težav in da je v grafitih iskala predvsem navdih. Besedilo. (</a:t>
            </a:r>
            <a:r>
              <a:rPr lang="sl-SI" sz="2400" dirty="0" err="1">
                <a:latin typeface="+mj-lt"/>
              </a:rPr>
              <a:t>Fašmon</a:t>
            </a:r>
            <a:r>
              <a:rPr lang="sl-SI" sz="2400" dirty="0">
                <a:latin typeface="+mj-lt"/>
              </a:rPr>
              <a:t>, 2011).</a:t>
            </a:r>
          </a:p>
          <a:p>
            <a:pPr>
              <a:buNone/>
            </a:pPr>
            <a:endParaRPr lang="sl-SI" sz="2400" b="1" dirty="0">
              <a:latin typeface="+mj-lt"/>
            </a:endParaRPr>
          </a:p>
          <a:p>
            <a:pPr>
              <a:buNone/>
            </a:pPr>
            <a:r>
              <a:rPr lang="sl-SI" sz="2400" b="1" dirty="0">
                <a:latin typeface="+mj-lt"/>
              </a:rPr>
              <a:t>Primer citata:</a:t>
            </a:r>
            <a:endParaRPr lang="sl-SI" sz="2400" dirty="0">
              <a:latin typeface="+mj-lt"/>
            </a:endParaRPr>
          </a:p>
          <a:p>
            <a:pPr>
              <a:buNone/>
            </a:pPr>
            <a:r>
              <a:rPr lang="sl-SI" sz="2400" b="1" dirty="0">
                <a:latin typeface="+mj-lt"/>
              </a:rPr>
              <a:t>"</a:t>
            </a:r>
            <a:r>
              <a:rPr lang="sl-SI" sz="2400" dirty="0">
                <a:latin typeface="+mj-lt"/>
              </a:rPr>
              <a:t>Med grafiti, ki so postali navdih za moje pesmi, so se največkrat pojavili besedni grafiti in simboli." (</a:t>
            </a:r>
            <a:r>
              <a:rPr lang="sl-SI" sz="2400" dirty="0" err="1">
                <a:latin typeface="+mj-lt"/>
              </a:rPr>
              <a:t>Fašmon</a:t>
            </a:r>
            <a:r>
              <a:rPr lang="sl-SI" sz="2400" dirty="0">
                <a:latin typeface="+mj-lt"/>
              </a:rPr>
              <a:t>, 2011, 25)</a:t>
            </a:r>
          </a:p>
          <a:p>
            <a:pPr>
              <a:buNone/>
            </a:pPr>
            <a:endParaRPr lang="sl-SI" sz="2400" dirty="0">
              <a:latin typeface="+mj-lt"/>
            </a:endParaRPr>
          </a:p>
          <a:p>
            <a:pPr>
              <a:buNone/>
            </a:pPr>
            <a:endParaRPr lang="sl-SI" sz="2400" dirty="0"/>
          </a:p>
          <a:p>
            <a:pPr>
              <a:buNone/>
            </a:pPr>
            <a:endParaRPr lang="sl-SI" sz="2400" dirty="0"/>
          </a:p>
          <a:p>
            <a:pPr>
              <a:buNone/>
            </a:pPr>
            <a:endParaRPr lang="sl-SI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76996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grada vsebine 4"/>
          <p:cNvSpPr>
            <a:spLocks noGrp="1"/>
          </p:cNvSpPr>
          <p:nvPr>
            <p:ph sz="quarter" idx="2"/>
          </p:nvPr>
        </p:nvSpPr>
        <p:spPr>
          <a:xfrm>
            <a:off x="457200" y="713704"/>
            <a:ext cx="8435280" cy="5955656"/>
          </a:xfrm>
        </p:spPr>
        <p:txBody>
          <a:bodyPr/>
          <a:lstStyle/>
          <a:p>
            <a:pPr>
              <a:buNone/>
            </a:pPr>
            <a:r>
              <a:rPr lang="sl-SI" sz="2400" b="1" dirty="0">
                <a:latin typeface="+mj-lt"/>
              </a:rPr>
              <a:t>Primer parafraziranja:</a:t>
            </a:r>
            <a:endParaRPr lang="sl-SI" sz="2400" dirty="0">
              <a:latin typeface="+mj-lt"/>
            </a:endParaRPr>
          </a:p>
          <a:p>
            <a:pPr>
              <a:buNone/>
            </a:pPr>
            <a:r>
              <a:rPr lang="sl-SI" sz="2400" dirty="0">
                <a:latin typeface="+mj-lt"/>
              </a:rPr>
              <a:t>Mirjam Fašmon (2011) opozarja, da delo ni potekalo brez težav in da je v grafitih iskala predvsem navdih. </a:t>
            </a:r>
          </a:p>
          <a:p>
            <a:pPr>
              <a:buNone/>
            </a:pPr>
            <a:r>
              <a:rPr lang="sl-SI" sz="2400" b="1" dirty="0">
                <a:latin typeface="+mj-lt"/>
              </a:rPr>
              <a:t>Primer citata:</a:t>
            </a:r>
            <a:endParaRPr lang="sl-SI" sz="2400" dirty="0">
              <a:latin typeface="+mj-lt"/>
            </a:endParaRPr>
          </a:p>
          <a:p>
            <a:pPr>
              <a:buNone/>
            </a:pPr>
            <a:r>
              <a:rPr lang="sl-SI" sz="2400" b="1" dirty="0">
                <a:latin typeface="+mj-lt"/>
              </a:rPr>
              <a:t>"</a:t>
            </a:r>
            <a:r>
              <a:rPr lang="sl-SI" sz="2400" dirty="0">
                <a:latin typeface="+mj-lt"/>
              </a:rPr>
              <a:t>Med grafiti, ki so postali navdih za moje pesmi, so se največkrat pojavili besedni grafiti in simboli." (</a:t>
            </a:r>
            <a:r>
              <a:rPr lang="sl-SI" sz="2400" dirty="0" err="1">
                <a:latin typeface="+mj-lt"/>
              </a:rPr>
              <a:t>Fašmon</a:t>
            </a:r>
            <a:r>
              <a:rPr lang="sl-SI" sz="2400" dirty="0">
                <a:latin typeface="+mj-lt"/>
              </a:rPr>
              <a:t>, 2011, 25)</a:t>
            </a:r>
          </a:p>
          <a:p>
            <a:pPr>
              <a:buNone/>
            </a:pPr>
            <a:endParaRPr lang="sl-SI" sz="2400" dirty="0">
              <a:latin typeface="+mj-lt"/>
            </a:endParaRPr>
          </a:p>
          <a:p>
            <a:pPr>
              <a:buNone/>
            </a:pPr>
            <a:r>
              <a:rPr lang="sl-SI" sz="2400" dirty="0">
                <a:latin typeface="+mj-lt"/>
              </a:rPr>
              <a:t>Bibliografija:</a:t>
            </a:r>
          </a:p>
          <a:p>
            <a:pPr lvl="0">
              <a:buClrTx/>
            </a:pPr>
            <a:r>
              <a:rPr lang="sl-SI" sz="2400" dirty="0">
                <a:latin typeface="+mj-lt"/>
              </a:rPr>
              <a:t>avtor, naslov dela, leto izdaje, kraj izdaje, založba/založnik</a:t>
            </a:r>
          </a:p>
          <a:p>
            <a:pPr>
              <a:buNone/>
            </a:pPr>
            <a:endParaRPr lang="sl-SI" sz="2400" dirty="0"/>
          </a:p>
          <a:p>
            <a:pPr>
              <a:buNone/>
            </a:pPr>
            <a:endParaRPr lang="sl-SI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83915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otek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Pote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ote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3130</TotalTime>
  <Words>2381</Words>
  <Application>Microsoft Office PowerPoint</Application>
  <PresentationFormat>Diaprojekcija na zaslonu (4:3)</PresentationFormat>
  <Paragraphs>385</Paragraphs>
  <Slides>35</Slides>
  <Notes>6</Notes>
  <HiddenSlides>0</HiddenSlides>
  <MMClips>0</MMClips>
  <ScaleCrop>false</ScaleCrop>
  <HeadingPairs>
    <vt:vector size="6" baseType="variant">
      <vt:variant>
        <vt:lpstr>Uporabljene pisave</vt:lpstr>
      </vt:variant>
      <vt:variant>
        <vt:i4>9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35</vt:i4>
      </vt:variant>
    </vt:vector>
  </HeadingPairs>
  <TitlesOfParts>
    <vt:vector size="45" baseType="lpstr">
      <vt:lpstr>Arial</vt:lpstr>
      <vt:lpstr>Arial Narrow</vt:lpstr>
      <vt:lpstr>Calibri</vt:lpstr>
      <vt:lpstr>Constantia</vt:lpstr>
      <vt:lpstr>Courier New</vt:lpstr>
      <vt:lpstr>Segoe UI</vt:lpstr>
      <vt:lpstr>Times New Roman</vt:lpstr>
      <vt:lpstr>Wingdings</vt:lpstr>
      <vt:lpstr>Wingdings 2</vt:lpstr>
      <vt:lpstr>Potek</vt:lpstr>
      <vt:lpstr>PowerPointova predstavitev</vt:lpstr>
      <vt:lpstr>PowerPointova predstavitev</vt:lpstr>
      <vt:lpstr>PowerPointova predstavitev</vt:lpstr>
      <vt:lpstr>PowerPointova predstavitev</vt:lpstr>
      <vt:lpstr>NAVAJANJE 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SESTAVA RAZISKOVALNE NALOGE - VSEBINA </vt:lpstr>
      <vt:lpstr>SESTAVA RAZISKOVALNE NALOGE - VSEBINA </vt:lpstr>
      <vt:lpstr>SESTAVA RAZISKOVALNE NALOGE - VSEBINA </vt:lpstr>
      <vt:lpstr>SESTAVA RAZISKOVALNE NALOGE - VSEBINA </vt:lpstr>
      <vt:lpstr>SESTAVA RAZISKOVALNE NALOGE - VSEBINA </vt:lpstr>
      <vt:lpstr>SESTAVA RAZISKOVALNE NALOGE - VSEBINA </vt:lpstr>
      <vt:lpstr>SESTAVA RAZISKOVALNE NALOGE - VSEBINA </vt:lpstr>
      <vt:lpstr>SESTAVA RAZISKOVALNE NALOGE - VSEBINA </vt:lpstr>
      <vt:lpstr>SESTAVA RAZISKOVALNE NALOGE - VSEBINA </vt:lpstr>
      <vt:lpstr>PowerPointova predstavitev</vt:lpstr>
      <vt:lpstr>OBLIKOVANJE PISNEGA IZDELKA </vt:lpstr>
      <vt:lpstr>OBLIKOVANJE PISNEGA IZDELKA </vt:lpstr>
      <vt:lpstr>OBLIKOVANJE PISNEGA IZDELKA </vt:lpstr>
      <vt:lpstr>SESTAVA RAZISKOVALNE NALOGE </vt:lpstr>
      <vt:lpstr>PowerPointova predstavitev</vt:lpstr>
      <vt:lpstr>SESTAVA RAZISKOVALNE NALOGE </vt:lpstr>
      <vt:lpstr>OBLIKOVANJE PISNEGA IZDELKA </vt:lpstr>
      <vt:lpstr>PowerPointova predstavitev</vt:lpstr>
      <vt:lpstr>PowerPointova predstavitev</vt:lpstr>
      <vt:lpstr>OB PRIPRAVI NALOGE PAZIMO NA:</vt:lpstr>
      <vt:lpstr>PowerPointova predstavitev</vt:lpstr>
      <vt:lpstr>PowerPointova predstavitev</vt:lpstr>
      <vt:lpstr>JAVNI ZAGOVOR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 – plakat</dc:title>
  <dc:creator>Tomaz Ziger</dc:creator>
  <cp:lastModifiedBy>Urša Žiger</cp:lastModifiedBy>
  <cp:revision>189</cp:revision>
  <cp:lastPrinted>2018-10-04T08:48:17Z</cp:lastPrinted>
  <dcterms:created xsi:type="dcterms:W3CDTF">2008-04-05T09:36:28Z</dcterms:created>
  <dcterms:modified xsi:type="dcterms:W3CDTF">2021-12-07T15:32:51Z</dcterms:modified>
</cp:coreProperties>
</file>