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7.xml" ContentType="application/vnd.openxmlformats-officedocument.presentationml.comment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4" r:id="rId1"/>
  </p:sldMasterIdLst>
  <p:notesMasterIdLst>
    <p:notesMasterId r:id="rId37"/>
  </p:notesMasterIdLst>
  <p:handoutMasterIdLst>
    <p:handoutMasterId r:id="rId38"/>
  </p:handoutMasterIdLst>
  <p:sldIdLst>
    <p:sldId id="256" r:id="rId2"/>
    <p:sldId id="363" r:id="rId3"/>
    <p:sldId id="334" r:id="rId4"/>
    <p:sldId id="384" r:id="rId5"/>
    <p:sldId id="385" r:id="rId6"/>
    <p:sldId id="386" r:id="rId7"/>
    <p:sldId id="387" r:id="rId8"/>
    <p:sldId id="388" r:id="rId9"/>
    <p:sldId id="390" r:id="rId10"/>
    <p:sldId id="391" r:id="rId11"/>
    <p:sldId id="389" r:id="rId12"/>
    <p:sldId id="392" r:id="rId13"/>
    <p:sldId id="341" r:id="rId14"/>
    <p:sldId id="366" r:id="rId15"/>
    <p:sldId id="369" r:id="rId16"/>
    <p:sldId id="370" r:id="rId17"/>
    <p:sldId id="377" r:id="rId18"/>
    <p:sldId id="378" r:id="rId19"/>
    <p:sldId id="379" r:id="rId20"/>
    <p:sldId id="380" r:id="rId21"/>
    <p:sldId id="381" r:id="rId22"/>
    <p:sldId id="382" r:id="rId23"/>
    <p:sldId id="383" r:id="rId24"/>
    <p:sldId id="349" r:id="rId25"/>
    <p:sldId id="354" r:id="rId26"/>
    <p:sldId id="360" r:id="rId27"/>
    <p:sldId id="393" r:id="rId28"/>
    <p:sldId id="339" r:id="rId29"/>
    <p:sldId id="365" r:id="rId30"/>
    <p:sldId id="368" r:id="rId31"/>
    <p:sldId id="367" r:id="rId32"/>
    <p:sldId id="318" r:id="rId33"/>
    <p:sldId id="361" r:id="rId34"/>
    <p:sldId id="362" r:id="rId35"/>
    <p:sldId id="317" r:id="rId36"/>
  </p:sldIdLst>
  <p:sldSz cx="9144000" cy="6858000" type="screen4x3"/>
  <p:notesSz cx="6797675" cy="99266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GER" initials="Ž" lastIdx="1" clrIdx="0"/>
  <p:cmAuthor id="1" name="ursa" initials="u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000000"/>
    <a:srgbClr val="FFFF99"/>
    <a:srgbClr val="FFFF66"/>
    <a:srgbClr val="FF66CC"/>
    <a:srgbClr val="3333FF"/>
    <a:srgbClr val="D60093"/>
    <a:srgbClr val="269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08F74-215C-4859-BAB7-069632B14F43}" v="98" dt="2020-11-26T13:08:04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66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ša in Tomaž Žiger" userId="21601709c538f222" providerId="LiveId" clId="{42208F74-215C-4859-BAB7-069632B14F43}"/>
    <pc:docChg chg="custSel modSld sldOrd">
      <pc:chgData name="Urša in Tomaž Žiger" userId="21601709c538f222" providerId="LiveId" clId="{42208F74-215C-4859-BAB7-069632B14F43}" dt="2020-11-26T13:08:04.859" v="142"/>
      <pc:docMkLst>
        <pc:docMk/>
      </pc:docMkLst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0" sldId="256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0" sldId="317"/>
        </pc:sldMkLst>
      </pc:sldChg>
      <pc:sldChg chg="ord modTransition">
        <pc:chgData name="Urša in Tomaž Žiger" userId="21601709c538f222" providerId="LiveId" clId="{42208F74-215C-4859-BAB7-069632B14F43}" dt="2020-11-23T19:57:46.754" v="134"/>
        <pc:sldMkLst>
          <pc:docMk/>
          <pc:sldMk cId="1198789197" sldId="318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3684756809" sldId="334"/>
        </pc:sldMkLst>
      </pc:sldChg>
      <pc:sldChg chg="modTransition modAnim">
        <pc:chgData name="Urša in Tomaž Žiger" userId="21601709c538f222" providerId="LiveId" clId="{42208F74-215C-4859-BAB7-069632B14F43}" dt="2020-11-26T13:08:04.859" v="142"/>
        <pc:sldMkLst>
          <pc:docMk/>
          <pc:sldMk cId="3884389910" sldId="339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523659837" sldId="341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4260373551" sldId="349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4108196770" sldId="354"/>
        </pc:sldMkLst>
      </pc:sldChg>
      <pc:sldChg chg="modTransition modAnim">
        <pc:chgData name="Urša in Tomaž Žiger" userId="21601709c538f222" providerId="LiveId" clId="{42208F74-215C-4859-BAB7-069632B14F43}" dt="2020-11-26T13:07:58.886" v="141"/>
        <pc:sldMkLst>
          <pc:docMk/>
          <pc:sldMk cId="1902015185" sldId="360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221082256" sldId="361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619145339" sldId="362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648425430" sldId="363"/>
        </pc:sldMkLst>
      </pc:sldChg>
      <pc:sldChg chg="modTransition modAnim">
        <pc:chgData name="Urša in Tomaž Žiger" userId="21601709c538f222" providerId="LiveId" clId="{42208F74-215C-4859-BAB7-069632B14F43}" dt="2020-11-26T13:07:27.930" v="140"/>
        <pc:sldMkLst>
          <pc:docMk/>
          <pc:sldMk cId="3859985563" sldId="365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4096165184" sldId="366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621356360" sldId="367"/>
        </pc:sldMkLst>
      </pc:sldChg>
      <pc:sldChg chg="ord modTransition">
        <pc:chgData name="Urša in Tomaž Žiger" userId="21601709c538f222" providerId="LiveId" clId="{42208F74-215C-4859-BAB7-069632B14F43}" dt="2020-11-26T10:08:35.283" v="136"/>
        <pc:sldMkLst>
          <pc:docMk/>
          <pc:sldMk cId="2143422678" sldId="368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614131697" sldId="369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2635725553" sldId="370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3710376576" sldId="377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573855065" sldId="378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252558242" sldId="379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3777390995" sldId="380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001771220" sldId="381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995149455" sldId="382"/>
        </pc:sldMkLst>
      </pc:sldChg>
      <pc:sldChg chg="modSp mod modTransition">
        <pc:chgData name="Urša in Tomaž Žiger" userId="21601709c538f222" providerId="LiveId" clId="{42208F74-215C-4859-BAB7-069632B14F43}" dt="2020-11-23T19:57:29.976" v="132" actId="14100"/>
        <pc:sldMkLst>
          <pc:docMk/>
          <pc:sldMk cId="2456716991" sldId="383"/>
        </pc:sldMkLst>
        <pc:spChg chg="mod">
          <ac:chgData name="Urša in Tomaž Žiger" userId="21601709c538f222" providerId="LiveId" clId="{42208F74-215C-4859-BAB7-069632B14F43}" dt="2020-11-23T19:57:29.976" v="132" actId="14100"/>
          <ac:spMkLst>
            <pc:docMk/>
            <pc:sldMk cId="2456716991" sldId="383"/>
            <ac:spMk id="5" creationId="{00000000-0000-0000-0000-000000000000}"/>
          </ac:spMkLst>
        </pc:spChg>
      </pc:sldChg>
      <pc:sldChg chg="delSp mod modTransition delAnim">
        <pc:chgData name="Urša in Tomaž Žiger" userId="21601709c538f222" providerId="LiveId" clId="{42208F74-215C-4859-BAB7-069632B14F43}" dt="2020-11-23T19:50:57.803" v="1" actId="478"/>
        <pc:sldMkLst>
          <pc:docMk/>
          <pc:sldMk cId="2678298571" sldId="384"/>
        </pc:sldMkLst>
        <pc:spChg chg="del">
          <ac:chgData name="Urša in Tomaž Žiger" userId="21601709c538f222" providerId="LiveId" clId="{42208F74-215C-4859-BAB7-069632B14F43}" dt="2020-11-23T19:50:57.803" v="1" actId="478"/>
          <ac:spMkLst>
            <pc:docMk/>
            <pc:sldMk cId="2678298571" sldId="384"/>
            <ac:spMk id="10" creationId="{00000000-0000-0000-0000-000000000000}"/>
          </ac:spMkLst>
        </pc:spChg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626547015" sldId="385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118058792" sldId="386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3991346099" sldId="387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776996311" sldId="388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596799761" sldId="389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1883915615" sldId="390"/>
        </pc:sldMkLst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416330885" sldId="391"/>
        </pc:sldMkLst>
      </pc:sldChg>
      <pc:sldChg chg="modSp mod modTransition">
        <pc:chgData name="Urša in Tomaž Žiger" userId="21601709c538f222" providerId="LiveId" clId="{42208F74-215C-4859-BAB7-069632B14F43}" dt="2020-11-23T19:52:56.356" v="88" actId="20577"/>
        <pc:sldMkLst>
          <pc:docMk/>
          <pc:sldMk cId="1781511076" sldId="392"/>
        </pc:sldMkLst>
        <pc:spChg chg="mod">
          <ac:chgData name="Urša in Tomaž Žiger" userId="21601709c538f222" providerId="LiveId" clId="{42208F74-215C-4859-BAB7-069632B14F43}" dt="2020-11-23T19:52:56.356" v="88" actId="20577"/>
          <ac:spMkLst>
            <pc:docMk/>
            <pc:sldMk cId="1781511076" sldId="392"/>
            <ac:spMk id="7174" creationId="{00000000-0000-0000-0000-000000000000}"/>
          </ac:spMkLst>
        </pc:spChg>
      </pc:sldChg>
      <pc:sldChg chg="modTransition">
        <pc:chgData name="Urša in Tomaž Žiger" userId="21601709c538f222" providerId="LiveId" clId="{42208F74-215C-4859-BAB7-069632B14F43}" dt="2020-11-23T19:50:37.793" v="0"/>
        <pc:sldMkLst>
          <pc:docMk/>
          <pc:sldMk cId="3175803574" sldId="39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254\dokumenti\Ursa\Mladi%20za%20napredek%202018\statistika\statistika_2017\prijave_2008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6"/>
          <c:order val="0"/>
          <c:tx>
            <c:strRef>
              <c:f>'[prijave_2008-2017.xlsx]prijave2008-2017'!$G$4:$G$6</c:f>
              <c:strCache>
                <c:ptCount val="1"/>
                <c:pt idx="0">
                  <c:v>ŠTEVILO PRIJAVLJENIH RN/IP NA ŠOLAH -  OŠ SKUPAJ</c:v>
                </c:pt>
              </c:strCache>
            </c:strRef>
          </c:tx>
          <c:cat>
            <c:numRef>
              <c:f>'[prijave_2008-2017.xlsx]prijave2008-2017'!$A$7:$A$16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'[prijave_2008-2017.xlsx]prijave2008-2017'!$G$7:$G$16</c:f>
              <c:numCache>
                <c:formatCode>General</c:formatCode>
                <c:ptCount val="10"/>
                <c:pt idx="0">
                  <c:v>133</c:v>
                </c:pt>
                <c:pt idx="1">
                  <c:v>135</c:v>
                </c:pt>
                <c:pt idx="2">
                  <c:v>160</c:v>
                </c:pt>
                <c:pt idx="3">
                  <c:v>149</c:v>
                </c:pt>
                <c:pt idx="4">
                  <c:v>164</c:v>
                </c:pt>
                <c:pt idx="5">
                  <c:v>141</c:v>
                </c:pt>
                <c:pt idx="6">
                  <c:v>143</c:v>
                </c:pt>
                <c:pt idx="7">
                  <c:v>124</c:v>
                </c:pt>
                <c:pt idx="8">
                  <c:v>142</c:v>
                </c:pt>
                <c:pt idx="9">
                  <c:v>130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CE2-4844-9A0B-D0346831A6F8}"/>
            </c:ext>
          </c:extLst>
        </c:ser>
        <c:ser>
          <c:idx val="9"/>
          <c:order val="1"/>
          <c:tx>
            <c:strRef>
              <c:f>'[prijave_2008-2017.xlsx]prijave2008-2017'!$J$4:$J$6</c:f>
              <c:strCache>
                <c:ptCount val="1"/>
                <c:pt idx="0">
                  <c:v>ŠTEVILO PRIJAVLJENIH RN/IP NA ŠOLAH -  SŠ SKUPAJ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ln>
                <a:solidFill>
                  <a:srgbClr val="FF0000"/>
                </a:solidFill>
              </a:ln>
            </c:spPr>
          </c:marker>
          <c:cat>
            <c:numRef>
              <c:f>'[prijave_2008-2017.xlsx]prijave2008-2017'!$A$7:$A$16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'[prijave_2008-2017.xlsx]prijave2008-2017'!$J$7:$J$16</c:f>
              <c:numCache>
                <c:formatCode>General</c:formatCode>
                <c:ptCount val="10"/>
                <c:pt idx="0">
                  <c:v>160</c:v>
                </c:pt>
                <c:pt idx="1">
                  <c:v>147</c:v>
                </c:pt>
                <c:pt idx="2">
                  <c:v>142</c:v>
                </c:pt>
                <c:pt idx="3">
                  <c:v>158</c:v>
                </c:pt>
                <c:pt idx="4">
                  <c:v>186</c:v>
                </c:pt>
                <c:pt idx="5">
                  <c:v>225</c:v>
                </c:pt>
                <c:pt idx="6">
                  <c:v>167</c:v>
                </c:pt>
                <c:pt idx="7">
                  <c:v>209</c:v>
                </c:pt>
                <c:pt idx="8">
                  <c:v>235</c:v>
                </c:pt>
                <c:pt idx="9">
                  <c:v>243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CE2-4844-9A0B-D0346831A6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461120"/>
        <c:axId val="153463424"/>
      </c:lineChart>
      <c:catAx>
        <c:axId val="15346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3463424"/>
        <c:crosses val="autoZero"/>
        <c:auto val="1"/>
        <c:lblAlgn val="ctr"/>
        <c:lblOffset val="100"/>
        <c:noMultiLvlLbl val="0"/>
      </c:catAx>
      <c:valAx>
        <c:axId val="153463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3461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05:54.234" idx="2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14.740" idx="11">
    <p:pos x="10" y="10"/>
    <p:text>KLIK - 1X
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7">
    <p:pos x="10" y="10"/>
    <p:text>KLIK - 1X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2">
    <p:pos x="10" y="10"/>
    <p:text>KLIK - 1X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3">
    <p:pos x="10" y="10"/>
    <p:text>KLIK - 1X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5">
    <p:pos x="10" y="10"/>
    <p:text>KLIK - 1X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9">
    <p:pos x="10" y="10"/>
    <p:text>KLIK - 1X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96F31-ADB4-4C9B-80E7-3125A520A7E3}" type="datetimeFigureOut">
              <a:rPr lang="sl-SI" smtClean="0"/>
              <a:pPr/>
              <a:t>11. 12. 2020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13596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sl-SI"/>
              <a:t>MNM_2018</a:t>
            </a:r>
            <a:endParaRPr lang="sl-SI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Kliknite, če želite urediti sloge besedila matrice</a:t>
            </a:r>
          </a:p>
          <a:p>
            <a:pPr lvl="1"/>
            <a:r>
              <a:rPr lang="sl-SI" noProof="0"/>
              <a:t>Druga raven</a:t>
            </a:r>
          </a:p>
          <a:p>
            <a:pPr lvl="2"/>
            <a:r>
              <a:rPr lang="sl-SI" noProof="0"/>
              <a:t>Tretja raven</a:t>
            </a:r>
          </a:p>
          <a:p>
            <a:pPr lvl="3"/>
            <a:r>
              <a:rPr lang="sl-SI" noProof="0"/>
              <a:t>Četrta raven</a:t>
            </a:r>
          </a:p>
          <a:p>
            <a:pPr lvl="4"/>
            <a:r>
              <a:rPr lang="sl-SI" noProof="0"/>
              <a:t>Peta raven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70B1080-D275-4E8B-9D68-ECF8FA473B6A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84718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6903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47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47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250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/>
              <a:t>Kliknite, če želite urediti slog podnaslova matrice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7DBFC-79F4-41E5-A700-7680E52FFE6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9EC54-C10A-4353-AB47-5A97F09F2B5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741B0-5240-46E2-8EAC-273AC9E9DF6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721F8-6BDF-41A4-9B2E-28915CB920DA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F38A-C0A2-4E5A-9BE9-D3BA0EC45049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4800F-D050-441C-A1A7-73415FB81E1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8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9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AA860-081D-448B-BE99-D7A99396EA3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5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18941-C9D9-459E-94B4-ACFACE9E097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3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4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8C9ED-5FD8-4079-B3E3-B5BFB29C392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E9F3-8052-4A4A-B427-C8A6F722222F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dreži in zaokroži en kot pravokotnika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Pravokotni trikotni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Prostoročno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l-SI" noProof="0" dirty="0"/>
              <a:t>Kliknite ikono, če želite dodati sliko</a:t>
            </a:r>
            <a:endParaRPr lang="en-US" noProof="0" dirty="0"/>
          </a:p>
        </p:txBody>
      </p:sp>
      <p:sp>
        <p:nvSpPr>
          <p:cNvPr id="9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10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11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33E58-BFCE-4826-859C-3E448CEDD2D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Ograda naslova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029" name="Ograda besedila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C6DFD82-C4B1-4A10-9CFB-5CC20F86C40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7" r:id="rId9"/>
    <p:sldLayoutId id="2147483815" r:id="rId10"/>
    <p:sldLayoutId id="214748381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cer.com/maribor/aktualno/mladi-za-napredek-maribora-tudi-o-colnarnah-na-limbuskem-nabrezju-10140747%20(9" TargetMode="Externa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vecer.com/mladi-za-napredek-maribora-resitev-za-promet-nasel-pod-zemljo-6686538?mView=1&amp;tmpl=component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947392" y="6356350"/>
            <a:ext cx="3352800" cy="365125"/>
          </a:xfrm>
        </p:spPr>
        <p:txBody>
          <a:bodyPr/>
          <a:lstStyle/>
          <a:p>
            <a:pPr algn="ctr">
              <a:defRPr/>
            </a:pPr>
            <a:r>
              <a:rPr lang="sl-SI" sz="1800" dirty="0">
                <a:latin typeface="+mj-lt"/>
              </a:rPr>
              <a:t>november 2020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611188" y="981075"/>
            <a:ext cx="7775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800" b="1" dirty="0">
                <a:latin typeface="+mj-lt"/>
              </a:rPr>
              <a:t>MLADI ZA NAPREDEK MARIBORA 2021</a:t>
            </a:r>
            <a:endParaRPr lang="sl-SI" sz="2800" dirty="0">
              <a:latin typeface="+mj-lt"/>
            </a:endParaRPr>
          </a:p>
        </p:txBody>
      </p:sp>
      <p:sp>
        <p:nvSpPr>
          <p:cNvPr id="3076" name="Rectangle 64"/>
          <p:cNvSpPr>
            <a:spLocks noChangeArrowheads="1"/>
          </p:cNvSpPr>
          <p:nvPr/>
        </p:nvSpPr>
        <p:spPr bwMode="auto">
          <a:xfrm>
            <a:off x="755650" y="2717513"/>
            <a:ext cx="7932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l-SI" sz="3200" b="1" dirty="0">
                <a:solidFill>
                  <a:srgbClr val="D60093"/>
                </a:solidFill>
                <a:latin typeface="+mj-lt"/>
              </a:rPr>
              <a:t>PRIPRAVA RAZISKOVALNIH NALOG</a:t>
            </a:r>
          </a:p>
        </p:txBody>
      </p:sp>
      <p:sp>
        <p:nvSpPr>
          <p:cNvPr id="3077" name="Rectangle 65"/>
          <p:cNvSpPr>
            <a:spLocks noChangeArrowheads="1"/>
          </p:cNvSpPr>
          <p:nvPr/>
        </p:nvSpPr>
        <p:spPr bwMode="auto">
          <a:xfrm>
            <a:off x="1100209" y="4236476"/>
            <a:ext cx="701717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sl-SI" sz="2000" b="1" dirty="0">
                <a:latin typeface="+mj-lt"/>
              </a:rPr>
              <a:t>Urša Žiger, koordinatorica programa Mladi za napredek Maribora</a:t>
            </a:r>
          </a:p>
          <a:p>
            <a:endParaRPr lang="sl-SI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OPOMBE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4942149"/>
          </a:xfrm>
        </p:spPr>
        <p:txBody>
          <a:bodyPr/>
          <a:lstStyle/>
          <a:p>
            <a:pPr>
              <a:lnSpc>
                <a:spcPct val="150000"/>
              </a:lnSpc>
              <a:buClrTx/>
            </a:pPr>
            <a:r>
              <a:rPr lang="sl-SI" b="1" dirty="0">
                <a:latin typeface="+mj-lt"/>
              </a:rPr>
              <a:t>opombe</a:t>
            </a:r>
            <a:r>
              <a:rPr lang="sl-SI" dirty="0">
                <a:latin typeface="+mj-lt"/>
              </a:rPr>
              <a:t>, namenjene so vsebinskim pojasnilom, pišemo jih pod črto in jih ustrezno oštevilčimo</a:t>
            </a:r>
            <a:r>
              <a:rPr lang="sl-SI" baseline="30000" dirty="0">
                <a:latin typeface="+mj-lt"/>
              </a:rPr>
              <a:t>1</a:t>
            </a:r>
            <a:r>
              <a:rPr lang="sl-SI" dirty="0">
                <a:latin typeface="+mj-lt"/>
              </a:rPr>
              <a:t> -</a:t>
            </a:r>
          </a:p>
          <a:p>
            <a:pPr>
              <a:lnSpc>
                <a:spcPct val="150000"/>
              </a:lnSpc>
              <a:buClrTx/>
              <a:buNone/>
            </a:pPr>
            <a:r>
              <a:rPr lang="sl-SI" dirty="0">
                <a:latin typeface="+mj-lt"/>
              </a:rPr>
              <a:t>	</a:t>
            </a:r>
            <a:r>
              <a:rPr lang="sl-SI" sz="2000" baseline="30000" dirty="0">
                <a:latin typeface="+mj-lt"/>
              </a:rPr>
              <a:t>1 </a:t>
            </a:r>
            <a:r>
              <a:rPr lang="sl-SI" sz="1800" dirty="0">
                <a:latin typeface="+mj-lt"/>
              </a:rPr>
              <a:t>Opombe so namenjene dodatnim pojasnilom, utemeljitvam, …</a:t>
            </a:r>
          </a:p>
          <a:p>
            <a:pPr>
              <a:lnSpc>
                <a:spcPct val="150000"/>
              </a:lnSpc>
              <a:buClrTx/>
              <a:buNone/>
            </a:pPr>
            <a:endParaRPr lang="sl-SI" sz="1800" dirty="0">
              <a:latin typeface="+mj-lt"/>
            </a:endParaRPr>
          </a:p>
          <a:p>
            <a:pPr>
              <a:buNone/>
            </a:pPr>
            <a:endParaRPr lang="sl-SI" dirty="0">
              <a:latin typeface="+mj-lt"/>
            </a:endParaRPr>
          </a:p>
        </p:txBody>
      </p:sp>
      <p:cxnSp>
        <p:nvCxnSpPr>
          <p:cNvPr id="5" name="Raven konektor 4"/>
          <p:cNvCxnSpPr/>
          <p:nvPr/>
        </p:nvCxnSpPr>
        <p:spPr>
          <a:xfrm>
            <a:off x="827584" y="2852936"/>
            <a:ext cx="69127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17417" y="1937152"/>
            <a:ext cx="3284056" cy="399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PODROČJA RAZISKOVANJA OZ. TEME RAZISKOVANJA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RAZISKOVALNEGA VPRAŠANJA/ PROBLEMA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ISKANJE LITERATURE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HIPOTEZ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USTREZNE METODE DELA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ZBIRANJE PODATKOV IN OBDELAVA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sz="1500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203849" y="1660296"/>
            <a:ext cx="5726298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b="1" dirty="0">
                <a:solidFill>
                  <a:srgbClr val="9933FF"/>
                </a:solidFill>
                <a:latin typeface="+mj-lt"/>
              </a:rPr>
              <a:t>POMEMBNA OPOZORILA: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PROBLEMA SI NE SMEMO ZASTAVITI PREŠIROKO OZ PREOZKO – KLJUČNE BESEDE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POSTAVIMO SI JASNE CILJE – KAJ IN NA KAKŠEN NAČIN BOMO RAZISKOVALI – NAVAJANJE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HIPOTEZE – TRDITVE O PRIČAKOVANIH REZULTATIH, POVEZANE S PROBLEMOM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METODE DELA – TEORETIČNE, EKSPERIMENTALNE, LABORATORIJSKE, TERENSKE – VEDNO UVELJAVLJENE METODE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IZBRATI JE POTREBNO USTREZNO METODO – DNEVNIK RAZISKOVANJA</a:t>
            </a: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  <p:sp>
        <p:nvSpPr>
          <p:cNvPr id="7" name="Desna puščica 6"/>
          <p:cNvSpPr/>
          <p:nvPr/>
        </p:nvSpPr>
        <p:spPr>
          <a:xfrm rot="5400000">
            <a:off x="4644008" y="3507254"/>
            <a:ext cx="180021" cy="180021"/>
          </a:xfrm>
          <a:prstGeom prst="rightArrow">
            <a:avLst/>
          </a:prstGeom>
          <a:solidFill>
            <a:srgbClr val="9933FF"/>
          </a:solidFill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/>
          <p:cNvCxnSpPr/>
          <p:nvPr/>
        </p:nvCxnSpPr>
        <p:spPr>
          <a:xfrm flipV="1">
            <a:off x="2935976" y="2601934"/>
            <a:ext cx="535746" cy="164037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 flipV="1">
            <a:off x="2849684" y="3299602"/>
            <a:ext cx="551789" cy="82020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>
            <a:off x="3051594" y="4149080"/>
            <a:ext cx="420128" cy="216024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79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  <p:bldP spid="4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359184" y="1557053"/>
            <a:ext cx="8425631" cy="446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RAZISKOVALNI PROBLEM,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LITERATURA,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UVELJAVLJANJE RAZISKOVALNE METODE,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ANALIZA PRIDOBLJENIH REZULTATOV (prikažemo rezultate),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RAZPRAVA – INTERPRETACIJA REZULTATOV,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ZAKLJUČEK,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DNEVNIK RAZISKOVANJA.</a:t>
            </a:r>
          </a:p>
          <a:p>
            <a:pPr lvl="0" algn="ctr">
              <a:lnSpc>
                <a:spcPct val="150000"/>
              </a:lnSpc>
            </a:pPr>
            <a:r>
              <a:rPr lang="sl-SI" sz="2400" b="1" dirty="0">
                <a:solidFill>
                  <a:srgbClr val="9933FF"/>
                </a:solidFill>
                <a:latin typeface="+mj-lt"/>
              </a:rPr>
              <a:t>TO JE TISTO KAR RAZISKOVALNO NALOGI LOČI OD SEMINARSKE. </a:t>
            </a:r>
            <a:endParaRPr lang="sl-SI" b="1" dirty="0">
              <a:solidFill>
                <a:srgbClr val="9933FF"/>
              </a:solidFill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67544" y="836712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</p:spTree>
    <p:extLst>
      <p:ext uri="{BB962C8B-B14F-4D97-AF65-F5344CB8AC3E}">
        <p14:creationId xmlns:p14="http://schemas.microsoft.com/office/powerpoint/2010/main" val="178151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FAZE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U M R D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00924" y="1660296"/>
            <a:ext cx="7992888" cy="472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sl-SI" sz="2200" dirty="0">
              <a:solidFill>
                <a:srgbClr val="9933FF"/>
              </a:solidFill>
              <a:latin typeface="+mj-lt"/>
            </a:endParaRP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UVOD, METODOLOGIJA, REZULTATI,  RAZPRAVA (diskusija)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+mj-lt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BREZ TEH ELEMENTOV NI RAZISKOVALNE NALOGE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NAJPOMEMBNEJŠE JE NAŠE LASTNO DELO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PRI RAZISKOVALNI NALOGI GRE VEDNO ZA NAŠA NOVA ODKRITJA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+mj-lt"/>
            </a:endParaRP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POMEMBNA JE PONOVLJIVOST RAZISKAVE, POSKUSOV – </a:t>
            </a: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NEDOPUSTNO JE POTVARJANJE REZULTATOV</a:t>
            </a: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365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1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ClrTx/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  DISKUSIJA ali RAZPRAVA</a:t>
            </a:r>
          </a:p>
          <a:p>
            <a:pPr marL="0" indent="0">
              <a:buClrTx/>
              <a:buNone/>
            </a:pPr>
            <a:r>
              <a:rPr lang="sl-SI" sz="2400" b="1" i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 DRUŽBENA ODGOVORNOST</a:t>
            </a:r>
            <a:endParaRPr lang="sl-SI" sz="2400" b="1" i="1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ClrTx/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7  ZAKLJUČEK ali SKLEPI</a:t>
            </a: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8 	 PRILOGE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9	 VIRI IN LITERATURA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9616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sl-SI" dirty="0"/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uvodne misli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opredelitev problema,  namen oz cilj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predvidena nova spoznanja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hipoteze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opredeliti problem, v čem je težava in kaj je predvidena nova korist</a:t>
            </a:r>
          </a:p>
        </p:txBody>
      </p:sp>
    </p:spTree>
    <p:extLst>
      <p:ext uri="{BB962C8B-B14F-4D97-AF65-F5344CB8AC3E}">
        <p14:creationId xmlns:p14="http://schemas.microsoft.com/office/powerpoint/2010/main" val="161413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</a:p>
          <a:p>
            <a:pPr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predstavimo teoretično ozadje problema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naj ne bo preobsežno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POZOR - NAVAJANJE</a:t>
            </a:r>
          </a:p>
          <a:p>
            <a:pPr algn="ctr">
              <a:buNone/>
            </a:pPr>
            <a:endParaRPr lang="sl-SI" b="1" dirty="0">
              <a:solidFill>
                <a:srgbClr val="9933FF"/>
              </a:solidFill>
              <a:latin typeface="+mj-lt"/>
            </a:endParaRPr>
          </a:p>
          <a:p>
            <a:pPr algn="ctr">
              <a:buNone/>
            </a:pPr>
            <a:r>
              <a:rPr lang="sl-SI" b="1" dirty="0">
                <a:solidFill>
                  <a:srgbClr val="9933FF"/>
                </a:solidFill>
                <a:latin typeface="+mj-lt"/>
              </a:rPr>
              <a:t>VEDNO MORA BITI JASNO, KAJ JE AVTORJEVO LASTNO DELO IN KAJ JE POVZETO OD DRUGOD</a:t>
            </a:r>
          </a:p>
          <a:p>
            <a:pPr algn="ctr">
              <a:buNone/>
            </a:pPr>
            <a:endParaRPr lang="sl-SI" b="1" dirty="0">
              <a:solidFill>
                <a:srgbClr val="9933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572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endParaRPr lang="sl-SI" dirty="0"/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natančno opišemo način zbiranja informacij, našega raziskovanja – vse natančno 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zajeto mora biti: opis vzorca, opis merskih instrumentov, postopek zbiranja podatkov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podrobno opisati postopek po katerem avtor razvija inovacijski predlog</a:t>
            </a:r>
          </a:p>
          <a:p>
            <a:pPr>
              <a:buClrTx/>
              <a:buFontTx/>
              <a:buChar char="-"/>
            </a:pPr>
            <a:endParaRPr lang="sl-SI" dirty="0">
              <a:latin typeface="+mj-lt"/>
            </a:endParaRP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037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</a:p>
          <a:p>
            <a:pPr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vse zbrane rezultate raziskav, opazovanj, meritev obdelamo in ustrezno prikažemo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merske napake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opišemo izdelan model – inovacijski predlog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38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bistvo naše naloge – najbolj znanstven del naše naloge,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lastne podatke primerjamo z izsledki drugih,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rezultate analiziramo, razložimo, iščemo povezave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ovrednotimo hipoteze – </a:t>
            </a:r>
            <a:r>
              <a:rPr lang="sl-SI" i="1" dirty="0">
                <a:latin typeface="+mj-lt"/>
              </a:rPr>
              <a:t>zavrnitev hipoteze</a:t>
            </a:r>
            <a:endParaRPr lang="sl-SI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ne pozabimo na spremljajoče gradivo (kalkulacija stroškov, preskusi, variantne predloge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55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9066" name="Group 5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61356834"/>
              </p:ext>
            </p:extLst>
          </p:nvPr>
        </p:nvGraphicFramePr>
        <p:xfrm>
          <a:off x="683568" y="1412776"/>
          <a:ext cx="7560195" cy="4560956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999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+mj-lt"/>
                          <a:cs typeface="Arial" charset="0"/>
                        </a:rPr>
                        <a:t>12. 10. 2020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+mj-lt"/>
                          <a:cs typeface="Arial" charset="0"/>
                        </a:rPr>
                        <a:t>ROK ZA ODDAJO PRIJAV RN/IP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10. 2. 2021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ROK ZA ODDAJO RN/IP (EN TISKAN IZVOD IN IZVOD V .PDF  FORMATU)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3. - 13. 3.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TERMINI JAVNIH ZAGOVOROV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APRIL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ZAKLJUČNA PRIREDITEV Z RAZGLASITVIJO REZULTATOV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19. 4. 2021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ROK ZA PRIJAVO NALOG NA DRŽAVNO SREČANJE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17. 5. 2021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DRUGI KROG DRŽAVNEGA SREČANJA V MURSKI SOBOTI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611188" y="404813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ROKOVNIK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MLADI ZA NAPREDEK MARIBORA 2021</a:t>
            </a:r>
          </a:p>
        </p:txBody>
      </p:sp>
    </p:spTree>
    <p:extLst>
      <p:ext uri="{BB962C8B-B14F-4D97-AF65-F5344CB8AC3E}">
        <p14:creationId xmlns:p14="http://schemas.microsoft.com/office/powerpoint/2010/main" val="164842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  DISKUSIJA ali RAZPRAVA</a:t>
            </a: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6  DRUŽBENA ODGOVORNOST</a:t>
            </a:r>
          </a:p>
          <a:p>
            <a:pPr marL="0" indent="0">
              <a:buNone/>
            </a:pPr>
            <a:endParaRPr lang="sl-SI" sz="2400" b="1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sz="2400" dirty="0">
                <a:latin typeface="+mj-lt"/>
              </a:rPr>
              <a:t>zapis v samostojnem poglavju, predlagamo pred zaključkom</a:t>
            </a:r>
            <a:endParaRPr lang="sl-SI" sz="2400" b="1" dirty="0">
              <a:solidFill>
                <a:srgbClr val="000000"/>
              </a:solidFill>
              <a:latin typeface="+mj-lt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39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	 DRUŽBENA ODGOVORNOST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7 	 ZAKLJUČEK ali SKLEPI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vsebuje povzetek glavnih rezultatov in novo spoznanje 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zaključke in ugotovitve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NE POZABIMO NA: odprta vprašanja, smo dosegli namen, težave pri delu, uporabno vrednost naloge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potrebno je navesti možno novo korist</a:t>
            </a:r>
          </a:p>
        </p:txBody>
      </p:sp>
    </p:spTree>
    <p:extLst>
      <p:ext uri="{BB962C8B-B14F-4D97-AF65-F5344CB8AC3E}">
        <p14:creationId xmlns:p14="http://schemas.microsoft.com/office/powerpoint/2010/main" val="10017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	 DRUŽBENA ODGOVORNOST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7 	 ZAKLJUČEK ali SKLEPI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8 	 PRILOGE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9 	 VIRI IN LITERATURA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- vsa citirana literatura, vsa dela uporabljena za primerjavo, ustni viri, viri slik, …</a:t>
            </a:r>
          </a:p>
          <a:p>
            <a:pPr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514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451172"/>
            <a:ext cx="8435280" cy="629019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LITERATURA</a:t>
            </a: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Monografije</a:t>
            </a:r>
            <a:endParaRPr lang="sl-SI" sz="2400" dirty="0">
              <a:latin typeface="+mj-lt"/>
            </a:endParaRP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 lvl="0">
              <a:buClrTx/>
              <a:buNone/>
            </a:pP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Deli publikacij</a:t>
            </a:r>
          </a:p>
          <a:p>
            <a:pPr>
              <a:buClrTx/>
            </a:pPr>
            <a:r>
              <a:rPr lang="sl-SI" sz="2400" dirty="0">
                <a:latin typeface="+mj-lt"/>
              </a:rPr>
              <a:t>ČLANKI V ZBORNIKU - avtor, leto, naslov članka, Naslov zbornika, kraj izdaje, založba, stran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ČLANKI V REVIJI - avtor, leto, naslov članka, naslov serijske publikacije/revije, letnik izdaje/številka, stran</a:t>
            </a:r>
          </a:p>
          <a:p>
            <a:pPr lvl="0">
              <a:buClrTx/>
            </a:pP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Elektronski vir - internet</a:t>
            </a:r>
          </a:p>
          <a:p>
            <a:pPr>
              <a:buClrTx/>
            </a:pPr>
            <a:r>
              <a:rPr lang="sl-SI" sz="2400" dirty="0">
                <a:latin typeface="+mj-lt"/>
              </a:rPr>
              <a:t>Mladi za napredek Maribora: Tudi o čolnarnah na Limbuškem nabrežju(Elektronski vir) Dostopna na URL naslovu: </a:t>
            </a:r>
            <a:r>
              <a:rPr lang="sl-SI" sz="2000" u="sng" dirty="0">
                <a:solidFill>
                  <a:srgbClr val="EB8803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https://www.vecer.com/maribor/aktualno/mladi-za-napredek-maribora-tudi-o-colnarnah-na-limbuskem-nabrezju-10140747 </a:t>
            </a:r>
            <a:r>
              <a:rPr lang="sl-SI" sz="2000" u="sng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(9</a:t>
            </a:r>
            <a:r>
              <a:rPr lang="sl-SI" sz="2000" u="sng" dirty="0">
                <a:latin typeface="+mj-lt"/>
              </a:rPr>
              <a:t>. 11. 2020)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671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5256584"/>
          </a:xfrm>
        </p:spPr>
        <p:txBody>
          <a:bodyPr/>
          <a:lstStyle/>
          <a:p>
            <a:pPr>
              <a:buClrTx/>
            </a:pPr>
            <a:r>
              <a:rPr lang="sl-SI" dirty="0">
                <a:latin typeface="+mj-lt"/>
              </a:rPr>
              <a:t>velikost papirja A 4, velikost črk 12 (pisava ni določena, priporočene so oglate pisave)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obseg besedila</a:t>
            </a:r>
            <a:r>
              <a:rPr lang="sl-SI" dirty="0">
                <a:latin typeface="+mj-lt"/>
              </a:rPr>
              <a:t> vsebinskega dela je OŠ – 16 strani in za SŠ – 32 strani za raziskovalne naloge ter OŠ – 8 strani in 16 strani za inovacijske predloge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številčenje</a:t>
            </a:r>
            <a:r>
              <a:rPr lang="sl-SI" dirty="0">
                <a:latin typeface="+mj-lt"/>
              </a:rPr>
              <a:t> z arabskimi številkami, spodaj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obojestranski tisk</a:t>
            </a:r>
            <a:r>
              <a:rPr lang="sl-SI" dirty="0">
                <a:latin typeface="+mj-lt"/>
              </a:rPr>
              <a:t>, razen uvodnih strani</a:t>
            </a:r>
            <a:endParaRPr lang="sl-SI" b="1" dirty="0">
              <a:latin typeface="+mj-lt"/>
            </a:endParaRPr>
          </a:p>
          <a:p>
            <a:pPr>
              <a:buClrTx/>
            </a:pPr>
            <a:r>
              <a:rPr lang="sl-SI" dirty="0">
                <a:latin typeface="+mj-lt"/>
              </a:rPr>
              <a:t>izdelek je razdeljen na poglavja - krepko in z velikimi črkami (</a:t>
            </a:r>
            <a:r>
              <a:rPr lang="sl-SI" b="1" dirty="0">
                <a:latin typeface="+mj-lt"/>
              </a:rPr>
              <a:t>1 OBLIKOVANJE PISNEGA IZDELKA</a:t>
            </a:r>
            <a:r>
              <a:rPr lang="sl-SI" dirty="0">
                <a:latin typeface="+mj-lt"/>
              </a:rPr>
              <a:t>) in podpoglavja - krepko in male črke (</a:t>
            </a:r>
            <a:r>
              <a:rPr lang="sl-SI" b="1" dirty="0">
                <a:latin typeface="+mj-lt"/>
              </a:rPr>
              <a:t>1.1 Naslovnica</a:t>
            </a:r>
            <a:r>
              <a:rPr lang="sl-SI" dirty="0">
                <a:latin typeface="+mj-lt"/>
              </a:rPr>
              <a:t>)</a:t>
            </a:r>
          </a:p>
          <a:p>
            <a:pPr>
              <a:buClrTx/>
            </a:pPr>
            <a:r>
              <a:rPr lang="sl-SI" dirty="0">
                <a:latin typeface="+mj-lt"/>
              </a:rPr>
              <a:t>številčimo tudi </a:t>
            </a:r>
            <a:r>
              <a:rPr lang="sl-SI" b="1" dirty="0">
                <a:latin typeface="+mj-lt"/>
              </a:rPr>
              <a:t>naslove tabel, grafov </a:t>
            </a:r>
            <a:r>
              <a:rPr lang="sl-SI" dirty="0">
                <a:latin typeface="+mj-lt"/>
              </a:rPr>
              <a:t>(nad tabelo, graf) in </a:t>
            </a: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</p:txBody>
      </p:sp>
    </p:spTree>
    <p:extLst>
      <p:ext uri="{BB962C8B-B14F-4D97-AF65-F5344CB8AC3E}">
        <p14:creationId xmlns:p14="http://schemas.microsoft.com/office/powerpoint/2010/main" val="426037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3000"/>
                            </p:stCondLst>
                            <p:childTnLst>
                              <p:par>
                                <p:cTn id="28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0"/>
                            </p:stCondLst>
                            <p:childTnLst>
                              <p:par>
                                <p:cTn id="35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0"/>
                            </p:stCondLst>
                            <p:childTnLst>
                              <p:par>
                                <p:cTn id="42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464496" cy="4798133"/>
          </a:xfrm>
        </p:spPr>
        <p:txBody>
          <a:bodyPr/>
          <a:lstStyle/>
          <a:p>
            <a:pPr>
              <a:buClrTx/>
            </a:pPr>
            <a:r>
              <a:rPr lang="sl-SI" dirty="0">
                <a:latin typeface="+mj-lt"/>
              </a:rPr>
              <a:t>številčimo </a:t>
            </a:r>
            <a:r>
              <a:rPr lang="sl-SI" b="1" dirty="0">
                <a:latin typeface="+mj-lt"/>
              </a:rPr>
              <a:t>naslove tabel, grafov </a:t>
            </a:r>
            <a:r>
              <a:rPr lang="sl-SI" dirty="0">
                <a:latin typeface="+mj-lt"/>
              </a:rPr>
              <a:t>(nad tabelo, graf) </a:t>
            </a:r>
          </a:p>
          <a:p>
            <a:pPr marL="0" indent="0">
              <a:buClrTx/>
              <a:buNone/>
            </a:pPr>
            <a:endParaRPr lang="sl-SI" sz="1800" dirty="0">
              <a:latin typeface="+mj-lt"/>
            </a:endParaRPr>
          </a:p>
          <a:p>
            <a:pPr marL="0" indent="0">
              <a:buClrTx/>
              <a:buNone/>
            </a:pPr>
            <a:endParaRPr lang="sl-SI" sz="1800" dirty="0">
              <a:latin typeface="+mj-lt"/>
            </a:endParaRPr>
          </a:p>
          <a:p>
            <a:pPr marL="0" indent="0">
              <a:buClrTx/>
              <a:buNone/>
            </a:pPr>
            <a:r>
              <a:rPr lang="sl-SI" sz="1800" dirty="0">
                <a:latin typeface="+mj-lt"/>
              </a:rPr>
              <a:t>Graf 1: Prikaz prijavljenih RN/IP 2008-2017</a:t>
            </a:r>
            <a:endParaRPr lang="sl-SI" b="1" dirty="0"/>
          </a:p>
          <a:p>
            <a:pPr>
              <a:buClrTx/>
            </a:pPr>
            <a:endParaRPr lang="sl-SI" b="1" dirty="0"/>
          </a:p>
          <a:p>
            <a:pPr>
              <a:buClrTx/>
            </a:pPr>
            <a:endParaRPr lang="sl-SI" b="1" dirty="0"/>
          </a:p>
          <a:p>
            <a:pPr>
              <a:buClrTx/>
            </a:pPr>
            <a:endParaRPr lang="sl-SI" b="1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316288" cy="4798133"/>
          </a:xfrm>
        </p:spPr>
        <p:txBody>
          <a:bodyPr/>
          <a:lstStyle/>
          <a:p>
            <a:pPr>
              <a:buClrTx/>
            </a:pP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r>
              <a:rPr lang="sl-SI" sz="2800" dirty="0">
                <a:latin typeface="+mj-lt"/>
              </a:rPr>
              <a:t>	</a:t>
            </a:r>
            <a:r>
              <a:rPr lang="sl-SI" sz="1800" dirty="0">
                <a:latin typeface="+mj-lt"/>
              </a:rPr>
              <a:t>     </a:t>
            </a:r>
          </a:p>
          <a:p>
            <a:pPr>
              <a:buClrTx/>
              <a:buNone/>
            </a:pPr>
            <a:r>
              <a:rPr lang="sl-SI" sz="1800" dirty="0">
                <a:latin typeface="+mj-lt"/>
              </a:rPr>
              <a:t>      Slika 1: Izdelki na zagovoru (lasten vir)</a:t>
            </a:r>
          </a:p>
          <a:p>
            <a:pPr>
              <a:buClrTx/>
              <a:buNone/>
            </a:pPr>
            <a:endParaRPr lang="sl-SI" sz="1600" dirty="0">
              <a:latin typeface="+mj-lt"/>
            </a:endParaRPr>
          </a:p>
          <a:p>
            <a:pPr marL="0" indent="0">
              <a:buNone/>
            </a:pPr>
            <a:endParaRPr lang="sl-SI" dirty="0">
              <a:latin typeface="+mj-lt"/>
            </a:endParaRPr>
          </a:p>
        </p:txBody>
      </p:sp>
      <p:graphicFrame>
        <p:nvGraphicFramePr>
          <p:cNvPr id="6" name="Grafikon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525082"/>
              </p:ext>
            </p:extLst>
          </p:nvPr>
        </p:nvGraphicFramePr>
        <p:xfrm>
          <a:off x="395536" y="3501008"/>
          <a:ext cx="4032448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140968"/>
            <a:ext cx="2952328" cy="197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19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556792"/>
            <a:ext cx="8208912" cy="4798133"/>
          </a:xfrm>
        </p:spPr>
        <p:txBody>
          <a:bodyPr/>
          <a:lstStyle/>
          <a:p>
            <a:pPr>
              <a:buClrTx/>
            </a:pP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r>
              <a:rPr lang="sl-SI" sz="2800" dirty="0">
                <a:latin typeface="+mj-lt"/>
              </a:rPr>
              <a:t>	</a:t>
            </a:r>
            <a:r>
              <a:rPr lang="sl-SI" sz="1800" dirty="0">
                <a:latin typeface="+mj-lt"/>
              </a:rPr>
              <a:t> </a:t>
            </a:r>
            <a:r>
              <a:rPr lang="sl-SI" sz="1600" dirty="0">
                <a:latin typeface="+mj-lt"/>
              </a:rPr>
              <a:t>Slika 1: Izdelki na zagovoru (lasten vir)</a:t>
            </a:r>
            <a:r>
              <a:rPr lang="sl-SI" sz="1600" dirty="0"/>
              <a:t>             </a:t>
            </a:r>
            <a:r>
              <a:rPr lang="sl-SI" sz="1600" dirty="0">
                <a:latin typeface="+mj-lt"/>
              </a:rPr>
              <a:t>Slika 2: Zaključna prireditev 2019 (Igor Napast)</a:t>
            </a:r>
          </a:p>
          <a:p>
            <a:pPr>
              <a:buClrTx/>
              <a:buNone/>
            </a:pPr>
            <a:endParaRPr lang="sl-SI" sz="1600" dirty="0">
              <a:latin typeface="+mj-lt"/>
            </a:endParaRPr>
          </a:p>
          <a:p>
            <a:pPr>
              <a:buClrTx/>
              <a:buNone/>
            </a:pPr>
            <a:r>
              <a:rPr lang="sl-SI" sz="1800" dirty="0">
                <a:latin typeface="+mj-lt"/>
              </a:rPr>
              <a:t>Slika 1: Izdelki na zagovoru (osebni arhiv avtorja)</a:t>
            </a:r>
          </a:p>
          <a:p>
            <a:pPr marL="0" indent="0">
              <a:buNone/>
            </a:pPr>
            <a:r>
              <a:rPr lang="sl-SI" sz="1800" dirty="0">
                <a:latin typeface="+mj-lt"/>
              </a:rPr>
              <a:t>Slika 2: Zaključna </a:t>
            </a:r>
            <a:r>
              <a:rPr lang="sl-SI" sz="1800">
                <a:latin typeface="+mj-lt"/>
              </a:rPr>
              <a:t>prireditev 2019 (Igor </a:t>
            </a:r>
            <a:r>
              <a:rPr lang="sl-SI" sz="1800" dirty="0">
                <a:latin typeface="+mj-lt"/>
              </a:rPr>
              <a:t>Napast, dostopno na </a:t>
            </a:r>
            <a:r>
              <a:rPr lang="sl-SI" sz="1800" dirty="0">
                <a:latin typeface="+mj-lt"/>
                <a:hlinkClick r:id="rId2"/>
              </a:rPr>
              <a:t>https://www.vecer.com/mladi-za-napredek-maribora-resitev-za-promet-nasel-pod-zemljo-6686538?mView=1&amp;tmpl=component</a:t>
            </a:r>
            <a:r>
              <a:rPr lang="sl-SI" sz="1800" dirty="0">
                <a:latin typeface="+mj-lt"/>
              </a:rPr>
              <a:t>, 1. 10. 2019)</a:t>
            </a:r>
          </a:p>
          <a:p>
            <a:endParaRPr lang="sl-SI" dirty="0">
              <a:latin typeface="+mj-lt"/>
            </a:endParaRPr>
          </a:p>
          <a:p>
            <a:endParaRPr lang="sl-SI" dirty="0">
              <a:latin typeface="+mj-lt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348880"/>
            <a:ext cx="2952328" cy="1978634"/>
          </a:xfrm>
          <a:prstGeom prst="rect">
            <a:avLst/>
          </a:prstGeom>
        </p:spPr>
      </p:pic>
      <p:pic>
        <p:nvPicPr>
          <p:cNvPr id="1036" name="Picture 12" descr="https://static.vecer.com/images/slike/2019/04/03/605456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346175"/>
            <a:ext cx="3585458" cy="198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01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230181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SPLOŠNI DEL</a:t>
            </a:r>
          </a:p>
          <a:p>
            <a:pPr algn="ctr">
              <a:buNone/>
            </a:pPr>
            <a:endParaRPr lang="sl-SI" sz="30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naslovnica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kazalo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povzetek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zahvala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274805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VSEBINSKI DEL</a:t>
            </a:r>
          </a:p>
          <a:p>
            <a:pPr algn="ctr">
              <a:buNone/>
            </a:pPr>
            <a:endParaRPr lang="sl-SI" sz="28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uvod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vsebinski del – vsebina (metodologija, rezultati, razprava)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zaključek (</a:t>
            </a:r>
            <a:r>
              <a:rPr lang="sl-SI" sz="2800" i="1" dirty="0">
                <a:latin typeface="+mj-lt"/>
              </a:rPr>
              <a:t>družbena odgovornost</a:t>
            </a:r>
            <a:r>
              <a:rPr lang="sl-SI" sz="2800" dirty="0">
                <a:latin typeface="+mj-lt"/>
              </a:rPr>
              <a:t>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priloge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seznam virov in literature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580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547664" y="476673"/>
            <a:ext cx="5544616" cy="6192687"/>
          </a:xfrm>
          <a:solidFill>
            <a:srgbClr val="7030A0">
              <a:alpha val="3000"/>
            </a:srgbClr>
          </a:solidFill>
          <a:ln w="0">
            <a:solidFill>
              <a:schemeClr val="tx1"/>
            </a:solidFill>
            <a:prstDash val="solid"/>
          </a:ln>
        </p:spPr>
        <p:txBody>
          <a:bodyPr/>
          <a:lstStyle/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»Mladi za napredek Maribora 2021«</a:t>
            </a:r>
          </a:p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38. srečanje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NASLOV NALOGE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 Raziskovalno področje 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Raziskovalna naloga ali inovacijski predlog (navesti ustrezno)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PROSTOR ZA NALEPKO</a:t>
            </a: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/>
            </a:r>
            <a:br>
              <a:rPr lang="sl-SI" sz="1600" dirty="0">
                <a:latin typeface="+mj-lt"/>
              </a:rPr>
            </a:br>
            <a:r>
              <a:rPr lang="sl-SI" sz="1600" dirty="0">
                <a:latin typeface="+mj-lt"/>
              </a:rPr>
              <a:t>Maribor, 2021</a:t>
            </a:r>
          </a:p>
        </p:txBody>
      </p:sp>
    </p:spTree>
    <p:extLst>
      <p:ext uri="{BB962C8B-B14F-4D97-AF65-F5344CB8AC3E}">
        <p14:creationId xmlns:p14="http://schemas.microsoft.com/office/powerpoint/2010/main" val="388438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8075240" cy="4968552"/>
          </a:xfrm>
        </p:spPr>
        <p:txBody>
          <a:bodyPr/>
          <a:lstStyle/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NAPISANA V SLOVENSKEM JEZIKU</a:t>
            </a:r>
          </a:p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ODDANA V ENEM TISKANEM IZVODU IN ELEKTRONSKEM IZVODU</a:t>
            </a:r>
          </a:p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SPETA V OVITKU</a:t>
            </a:r>
          </a:p>
          <a:p>
            <a:pPr marL="0" indent="0">
              <a:buClrTx/>
              <a:buNone/>
            </a:pPr>
            <a:endParaRPr lang="sl-SI" sz="2800" b="1" dirty="0">
              <a:solidFill>
                <a:srgbClr val="9933FF"/>
              </a:solidFill>
              <a:latin typeface="+mj-lt"/>
            </a:endParaRPr>
          </a:p>
          <a:p>
            <a:pPr marL="0" indent="0">
              <a:buClrTx/>
              <a:buNone/>
            </a:pPr>
            <a:r>
              <a:rPr lang="sl-SI" sz="2800" b="1" dirty="0">
                <a:solidFill>
                  <a:srgbClr val="9933FF"/>
                </a:solidFill>
                <a:latin typeface="+mj-lt"/>
              </a:rPr>
              <a:t>POSEBNOSTI V MLADI ZA NAPREDEK MARIBORA</a:t>
            </a:r>
          </a:p>
          <a:p>
            <a:pPr>
              <a:buClrTx/>
            </a:pPr>
            <a:endParaRPr lang="sl-SI" dirty="0">
              <a:latin typeface="+mj-lt"/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KRITERIJ ANONIMNOSTI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DVOJNA NASLOVNICA, v tiskanem izvodu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DRUŽBENA ODGOVORNOST – v pisnem izdelku</a:t>
            </a:r>
          </a:p>
        </p:txBody>
      </p:sp>
    </p:spTree>
    <p:extLst>
      <p:ext uri="{BB962C8B-B14F-4D97-AF65-F5344CB8AC3E}">
        <p14:creationId xmlns:p14="http://schemas.microsoft.com/office/powerpoint/2010/main" val="385998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250824" y="1844825"/>
            <a:ext cx="8425631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IZBIRA PODROČJA RAZISKOVANJA OZ. TEME RAZISKOVANJA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POSTAVITEV RAZISKOVALNEGA VPRAŠANJA/ PROBLEMA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ISKANJE LITERATURE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POSTAVITEV HIPOTEZ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IZBIRA USTREZNE METODE DELA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ZBIRANJE PODATKOV IN OBDELAVA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67544" y="836712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</p:spTree>
    <p:extLst>
      <p:ext uri="{BB962C8B-B14F-4D97-AF65-F5344CB8AC3E}">
        <p14:creationId xmlns:p14="http://schemas.microsoft.com/office/powerpoint/2010/main" val="368475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692696"/>
            <a:ext cx="8435280" cy="595565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DRUŽBENA ODGOVORNOST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 marL="0">
              <a:buNone/>
            </a:pPr>
            <a:r>
              <a:rPr lang="sl-SI" sz="2400" b="1" dirty="0">
                <a:latin typeface="+mj-lt"/>
              </a:rPr>
              <a:t>Družbena odgovornost</a:t>
            </a:r>
            <a:r>
              <a:rPr lang="sl-SI" sz="2400" dirty="0">
                <a:latin typeface="+mj-lt"/>
              </a:rPr>
              <a:t> je po definiciji Evropske unije iz l. 2011 'odgovornost za vpliv na družbo' (t.j. na ljudi, njihove organizacije in naravo). 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Družbena odgovornost </a:t>
            </a:r>
            <a:r>
              <a:rPr lang="sl-SI" sz="2400" b="1" dirty="0">
                <a:latin typeface="+mj-lt"/>
              </a:rPr>
              <a:t>pomeni biti odgovoren, to je resen, zanesljiv in sposoben zaupati drugim</a:t>
            </a:r>
            <a:r>
              <a:rPr lang="sl-SI" sz="2400" dirty="0">
                <a:latin typeface="+mj-lt"/>
              </a:rPr>
              <a:t>, ki so vredni zaupanja, kot posameznik, v skupini, organizaciji, družbi, svetu. Vsi sestavljamo skupine, svet, </a:t>
            </a:r>
            <a:r>
              <a:rPr lang="sl-SI" sz="2400" b="1" dirty="0">
                <a:latin typeface="+mj-lt"/>
              </a:rPr>
              <a:t>zato moramo odgovorno</a:t>
            </a:r>
            <a:r>
              <a:rPr lang="sl-SI" sz="2400" dirty="0">
                <a:latin typeface="+mj-lt"/>
              </a:rPr>
              <a:t>, to je brez zlorabe in škodovanja, </a:t>
            </a:r>
            <a:r>
              <a:rPr lang="sl-SI" sz="2400" b="1" dirty="0">
                <a:latin typeface="+mj-lt"/>
              </a:rPr>
              <a:t>delovati v odnosu do: naravne, soljudi, dela/učenja, skupnosti.  </a:t>
            </a:r>
            <a:r>
              <a:rPr lang="sl-SI" sz="2400" dirty="0">
                <a:latin typeface="+mj-lt"/>
              </a:rPr>
              <a:t>To prepreči dosti težav.</a:t>
            </a: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Najpomembnejši cilj družbene odgovornosti je prispevek k </a:t>
            </a:r>
            <a:r>
              <a:rPr lang="sl-SI" sz="2400" b="1" dirty="0">
                <a:latin typeface="+mj-lt"/>
              </a:rPr>
              <a:t>trajnostnemu razvoju</a:t>
            </a:r>
            <a:r>
              <a:rPr lang="sl-SI" sz="2400" dirty="0">
                <a:latin typeface="+mj-lt"/>
              </a:rPr>
              <a:t>. 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342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692696"/>
            <a:ext cx="8435280" cy="595565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DRUŽBENA ODGOVORNOST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u="sng" dirty="0">
                <a:latin typeface="+mj-lt"/>
              </a:rPr>
              <a:t>Navodila za upoštevanje družbene odgovornosti v RN/IP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 </a:t>
            </a: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Zapis o družbeni odgovornosti naj bo v samostojnem poglavju. V enem odstavku (torej: na kratko) naj avtor RN/IP opredeli v koliko se njegova RN/IP navezuje na osnovna načela družbene odgovornosti:</a:t>
            </a:r>
          </a:p>
          <a:p>
            <a:pPr lvl="0" algn="just">
              <a:buClr>
                <a:srgbClr val="000000"/>
              </a:buClr>
              <a:buFont typeface="Calibri" pitchFamily="34" charset="0"/>
              <a:buChar char="•"/>
            </a:pPr>
            <a:r>
              <a:rPr lang="sl-SI" sz="2400" dirty="0">
                <a:latin typeface="+mj-lt"/>
              </a:rPr>
              <a:t>lahko na splošno – v koliko njegova RN/IP prispeva k družbeno odgovornemu ravnanju do drugih kot posameznikov ali kot družbenih skupin (skupnosti, družbe) ter do narave</a:t>
            </a:r>
          </a:p>
          <a:p>
            <a:pPr algn="just">
              <a:buClr>
                <a:srgbClr val="000000"/>
              </a:buClr>
            </a:pPr>
            <a:r>
              <a:rPr lang="sl-SI" sz="2400" dirty="0">
                <a:latin typeface="+mj-lt"/>
              </a:rPr>
              <a:t>lahko glede na sedem načel družbene odgovornosti (ali posamično ali vse skupaj).</a:t>
            </a:r>
          </a:p>
          <a:p>
            <a:pPr>
              <a:buNone/>
            </a:pPr>
            <a:r>
              <a:rPr lang="sl-SI" sz="2400" dirty="0"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135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04056"/>
          </a:xfrm>
        </p:spPr>
        <p:txBody>
          <a:bodyPr/>
          <a:lstStyle/>
          <a:p>
            <a:pPr algn="ctr"/>
            <a:r>
              <a:rPr lang="sl-SI" sz="3200" b="1" dirty="0"/>
              <a:t>OB PRIPRAVI NALOGE PAZIMO NA: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naloga je seminarska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neustrezno izbrano področje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oddaja nedokončanih nalog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jezikovno pravilnost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ustrezno navajanje/ citiranje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uporabo ustreznih raziskovalnih metod – kritičnost do virov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kritičnost do raziskovalnih rezultatov – nevtralnost raziskovalca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uporabna vrednost naloge naj bo jasna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raziskovalni problem naj bo izviren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naloga naj ima jasno razvidne elemente vsebinskega dela naloge – poglavja (vprašanje, jedro (rešitve) in sklep (povzetek, nova obzorja)).</a:t>
            </a:r>
            <a:r>
              <a:rPr lang="sl-SI" sz="220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lvl="0" indent="0">
              <a:buClrTx/>
              <a:buNone/>
            </a:pPr>
            <a:endParaRPr lang="sl-SI" sz="24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878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944050"/>
              </p:ext>
            </p:extLst>
          </p:nvPr>
        </p:nvGraphicFramePr>
        <p:xfrm>
          <a:off x="179512" y="620687"/>
          <a:ext cx="8784976" cy="6173161"/>
        </p:xfrm>
        <a:graphic>
          <a:graphicData uri="http://schemas.openxmlformats.org/drawingml/2006/table">
            <a:tbl>
              <a:tblPr/>
              <a:tblGrid>
                <a:gridCol w="7700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KRITERIJI OCENJEVANJA PISNEGA IZDELKA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latin typeface="Calibri"/>
                          <a:ea typeface="Calibri"/>
                          <a:cs typeface="Times New Roman"/>
                        </a:rPr>
                        <a:t>MAX </a:t>
                      </a: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IZBIRE PROBLEMA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6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OBDELAVE PROBLEMA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20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PODAJANJA REŠITVE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20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METODOLOGIJA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UPORABA LITERATURE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UREJENOST NALOGE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JEZIK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87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STOPNJA OSREDOTOČENOSTI NA IZBRANO STROKO/STOPNJA PREPLETANJA STROK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UPOŠTEVANJE DRUŽBENE ODGOVORNOSTI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NADOMESTNI KRITERIJ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SKUPAJ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MAX 110</a:t>
                      </a:r>
                      <a:endParaRPr lang="sl-SI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8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614939"/>
              </p:ext>
            </p:extLst>
          </p:nvPr>
        </p:nvGraphicFramePr>
        <p:xfrm>
          <a:off x="251520" y="116631"/>
          <a:ext cx="8712968" cy="6624734"/>
        </p:xfrm>
        <a:graphic>
          <a:graphicData uri="http://schemas.openxmlformats.org/drawingml/2006/table">
            <a:tbl>
              <a:tblPr/>
              <a:tblGrid>
                <a:gridCol w="76370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59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8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KRITERIJI OCENJEVANJA ZAGOVORA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latin typeface="Calibri"/>
                          <a:ea typeface="Calibri"/>
                          <a:cs typeface="Times New Roman"/>
                        </a:rPr>
                        <a:t>MAX </a:t>
                      </a: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5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STRUKTURA, VSEBINA, PREDSTAVITEV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KOMUNIKATIVNOST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JEZIK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ZNANJE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OBVLADOVANJE SNOVI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0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STOPNJA OSREDOTOČENOSTI NA IZBRANO STROKO/STOPNJA PREPLETANJA STROK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05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NADOMESTNI KRITERIJ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75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SKUPAJ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MAX 60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14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20112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JAVNI ZAGOVOR 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511187"/>
            <a:ext cx="8075240" cy="4942149"/>
          </a:xfrm>
        </p:spPr>
        <p:txBody>
          <a:bodyPr/>
          <a:lstStyle/>
          <a:p>
            <a:pPr lvl="0">
              <a:buClrTx/>
            </a:pPr>
            <a:r>
              <a:rPr lang="sl-SI" sz="2400" dirty="0">
                <a:latin typeface="+mj-lt"/>
              </a:rPr>
              <a:t>40% vseh točk prinese zagovor naloge pred ustrezno komisijo. Predstavitev naloge je časovno omejena na 10 minut.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Na zagovor se je potrebno ustrezno pripraviti. 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Namen zagovora predstavitev osnovnih značilnosti naloge.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Jezik naj bo jasen, zborni jezik.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V pomoč je lahko projekcija in plakat.  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Nekaj opozoril ob pripravi projekcije:</a:t>
            </a:r>
          </a:p>
          <a:p>
            <a:pPr marL="0" lvl="0" indent="0">
              <a:buClrTx/>
              <a:buNone/>
            </a:pPr>
            <a:r>
              <a:rPr lang="sl-SI" sz="2400" dirty="0">
                <a:latin typeface="+mj-lt"/>
              </a:rPr>
              <a:t>- </a:t>
            </a:r>
            <a:r>
              <a:rPr lang="sl-SI" sz="2400" b="1" dirty="0">
                <a:latin typeface="+mj-lt"/>
              </a:rPr>
              <a:t>ozadje, besedilo, ilustrativno gradivo, animacija.</a:t>
            </a:r>
          </a:p>
          <a:p>
            <a:pPr marL="0" lvl="0" indent="0">
              <a:buClrTx/>
              <a:buNone/>
            </a:pPr>
            <a:r>
              <a:rPr lang="sl-SI" sz="2400" b="1" dirty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Zaželeno je, da se projekcija pripravi pred začetkom zagovorov in </a:t>
            </a:r>
            <a:r>
              <a:rPr lang="sl-SI" sz="2400">
                <a:latin typeface="+mj-lt"/>
              </a:rPr>
              <a:t>tudi preizkusi.</a:t>
            </a:r>
            <a:endParaRPr lang="sl-SI" sz="24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8000"/>
                            </p:stCondLst>
                            <p:childTnLst>
                              <p:par>
                                <p:cTn id="29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4000"/>
                            </p:stCondLst>
                            <p:childTnLst>
                              <p:par>
                                <p:cTn id="36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0"/>
                            </p:stCondLst>
                            <p:childTnLst>
                              <p:par>
                                <p:cTn id="43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17417" y="1937152"/>
            <a:ext cx="3284056" cy="399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PODROČJA RAZISKOVANJA OZ. TEME RAZISKOVANJA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RAZISKOVALNEGA VPRAŠANJA/ PROBLEMA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ISKANJE LITERATURE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HIPOTEZ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USTREZNE METODE DELA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ZBIRANJE PODATKOV IN OBDELAVA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sz="1500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203849" y="1660296"/>
            <a:ext cx="5726298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b="1" dirty="0">
                <a:solidFill>
                  <a:srgbClr val="9933FF"/>
                </a:solidFill>
                <a:latin typeface="+mj-lt"/>
              </a:rPr>
              <a:t>POMEMBNA OPOZORILA: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PROBLEMA SI NE SMEMO ZASTAVITI PREŠIROKO OZ PREOZKO – KLJUČNE BESEDE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POSTAVIMO SI JASNE CILJE – KAJ IN NA KAKŠEN NAČIN BOMO RAZISKOVALI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OB PREGLEDU LITERATURE ZAPISUJMO VIRE - NAVAJANJE</a:t>
            </a: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  <p:sp>
        <p:nvSpPr>
          <p:cNvPr id="7" name="Desna puščica 6"/>
          <p:cNvSpPr/>
          <p:nvPr/>
        </p:nvSpPr>
        <p:spPr>
          <a:xfrm rot="5400000">
            <a:off x="4644008" y="3507254"/>
            <a:ext cx="180021" cy="180021"/>
          </a:xfrm>
          <a:prstGeom prst="rightArrow">
            <a:avLst/>
          </a:prstGeom>
          <a:solidFill>
            <a:srgbClr val="9933FF"/>
          </a:solidFill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/>
          <p:cNvCxnSpPr/>
          <p:nvPr/>
        </p:nvCxnSpPr>
        <p:spPr>
          <a:xfrm flipV="1">
            <a:off x="2935976" y="2601934"/>
            <a:ext cx="535746" cy="164037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 flipV="1">
            <a:off x="2849684" y="3299602"/>
            <a:ext cx="551789" cy="82020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>
            <a:off x="3051594" y="4149080"/>
            <a:ext cx="420128" cy="216024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29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  <p:bldP spid="4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NAVAJANJE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4942149"/>
          </a:xfrm>
        </p:spPr>
        <p:txBody>
          <a:bodyPr vert="horz"/>
          <a:lstStyle/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b="1" dirty="0">
                <a:latin typeface="+mj-lt"/>
              </a:rPr>
              <a:t>Navajanje</a:t>
            </a:r>
            <a:r>
              <a:rPr lang="sl-SI" sz="2400" dirty="0">
                <a:latin typeface="+mj-lt"/>
              </a:rPr>
              <a:t> pomeni dobesedno navedeno oz. prepisano  besedilo, vedno moramo navesti vir naše informacije/podatka.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dirty="0">
                <a:latin typeface="+mj-lt"/>
              </a:rPr>
              <a:t>Zelo pomembno je, da je v nalogi razvidno, kaj je avtorjev prispevek in kaj je povzeto po drugih avtorjih.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dirty="0">
                <a:latin typeface="+mj-lt"/>
              </a:rPr>
              <a:t>Bistvo navajanja je, da lahko v bibliografiji  najdemo izvirno delo, ki je služilo kot osnova za raziskovanje.</a:t>
            </a:r>
          </a:p>
          <a:p>
            <a:pPr marL="0" indent="0" algn="ctr">
              <a:lnSpc>
                <a:spcPct val="150000"/>
              </a:lnSpc>
              <a:buClrTx/>
              <a:buNone/>
            </a:pPr>
            <a:r>
              <a:rPr lang="sl-SI" sz="2400" b="1" dirty="0">
                <a:solidFill>
                  <a:srgbClr val="9933FF"/>
                </a:solidFill>
                <a:latin typeface="+mj-lt"/>
              </a:rPr>
              <a:t>VEDNO MORA BITI JASNO, KAJ JE AVTORJEVO LASTNO DELO IN KAJ JE POVZETO OD DRUGOD</a:t>
            </a:r>
          </a:p>
          <a:p>
            <a:pPr>
              <a:lnSpc>
                <a:spcPct val="150000"/>
              </a:lnSpc>
              <a:buClrTx/>
              <a:buNone/>
            </a:pPr>
            <a:endParaRPr lang="sl-SI" dirty="0">
              <a:latin typeface="+mj-lt"/>
            </a:endParaRPr>
          </a:p>
          <a:p>
            <a:pPr>
              <a:lnSpc>
                <a:spcPct val="150000"/>
              </a:lnSpc>
              <a:buClrTx/>
            </a:pPr>
            <a:endParaRPr lang="sl-SI" dirty="0">
              <a:latin typeface="+mj-lt"/>
            </a:endParaRPr>
          </a:p>
          <a:p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65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641696"/>
            <a:ext cx="8435280" cy="6216304"/>
          </a:xfrm>
        </p:spPr>
        <p:txBody>
          <a:bodyPr/>
          <a:lstStyle/>
          <a:p>
            <a:pPr>
              <a:buClrTx/>
              <a:buNone/>
            </a:pPr>
            <a:r>
              <a:rPr lang="sl-SI" sz="2400" b="1" dirty="0">
                <a:latin typeface="+mj-lt"/>
              </a:rPr>
              <a:t>Citat</a:t>
            </a:r>
            <a:r>
              <a:rPr lang="sl-SI" sz="2400" dirty="0">
                <a:latin typeface="+mj-lt"/>
              </a:rPr>
              <a:t> – je dobeseden prepis. Citat umestimo v narekovaje, lahko zapišemo tudi poševno.</a:t>
            </a:r>
          </a:p>
          <a:p>
            <a:pPr>
              <a:buClrTx/>
              <a:buNone/>
            </a:pPr>
            <a:endParaRPr lang="sl-SI" sz="2400" b="1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Primer:</a:t>
            </a: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(Fašmon, 2011, 25)</a:t>
            </a:r>
          </a:p>
          <a:p>
            <a:pPr>
              <a:buClrTx/>
              <a:buNone/>
            </a:pPr>
            <a:endParaRPr lang="sl-SI" sz="2400" dirty="0"/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05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641696"/>
            <a:ext cx="8435280" cy="6216304"/>
          </a:xfrm>
        </p:spPr>
        <p:txBody>
          <a:bodyPr/>
          <a:lstStyle/>
          <a:p>
            <a:pPr>
              <a:buClrTx/>
              <a:buNone/>
            </a:pPr>
            <a:r>
              <a:rPr lang="sl-SI" sz="2400" b="1" dirty="0">
                <a:latin typeface="+mj-lt"/>
              </a:rPr>
              <a:t>Citat</a:t>
            </a:r>
            <a:r>
              <a:rPr lang="sl-SI" sz="2400" dirty="0">
                <a:latin typeface="+mj-lt"/>
              </a:rPr>
              <a:t> – je dobeseden prepis. Citat umestimo v narekovaje, lahko zapišemo tudi poševno.</a:t>
            </a:r>
          </a:p>
          <a:p>
            <a:pPr>
              <a:buClrTx/>
              <a:buNone/>
            </a:pPr>
            <a:endParaRPr lang="sl-SI" sz="2400" b="1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Primer:</a:t>
            </a: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(Fašmon, 2011, 25)</a:t>
            </a:r>
          </a:p>
          <a:p>
            <a:pPr>
              <a:buClrTx/>
              <a:buNone/>
            </a:pPr>
            <a:endParaRPr lang="sl-SI" sz="2400" dirty="0"/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FAŠMON, M., Mariborski grafiti – sporočilo in navdih</a:t>
            </a:r>
            <a:r>
              <a:rPr lang="sl-SI" sz="2400" b="1" dirty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Inovacijski predlog. Mladi za napredek Maribora 2011, 2011, Maribor, Zveza prijateljev mladine Maribor.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FAŠMON, Mirjam (2011): </a:t>
            </a:r>
            <a:r>
              <a:rPr lang="sl-SI" sz="2400" b="1" dirty="0">
                <a:latin typeface="+mj-lt"/>
              </a:rPr>
              <a:t>Mariborski grafiti – sporočilo in navdih </a:t>
            </a:r>
            <a:r>
              <a:rPr lang="sl-SI" sz="2400" dirty="0">
                <a:latin typeface="+mj-lt"/>
              </a:rPr>
              <a:t>Inovacijski predlog. Mladi za napredek Maribora 2011. Maribor. Zveza prijateljev mladine Maribor.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134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713704"/>
            <a:ext cx="8435280" cy="5955656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+mj-lt"/>
              </a:rPr>
              <a:t>Parafraziranje</a:t>
            </a:r>
            <a:r>
              <a:rPr lang="sl-SI" sz="2400" dirty="0">
                <a:latin typeface="+mj-lt"/>
              </a:rPr>
              <a:t> – povzemanje dela besed nekoga. 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Primer parafraziranja:</a:t>
            </a:r>
            <a:endParaRPr lang="sl-SI" sz="2400" dirty="0">
              <a:latin typeface="+mj-lt"/>
            </a:endParaRP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- v tekstu: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Mirjam Fašmon (2011) opozarja, da delo ni potekalo brez težav in da je v grafitih iskala predvsem navdih. 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- ob koncu </a:t>
            </a:r>
            <a:r>
              <a:rPr lang="sl-SI" sz="2400" dirty="0" smtClean="0">
                <a:latin typeface="+mj-lt"/>
              </a:rPr>
              <a:t>poglavja ali odstavka:</a:t>
            </a:r>
            <a:endParaRPr lang="sl-SI" sz="2400" dirty="0">
              <a:latin typeface="+mj-lt"/>
            </a:endParaRP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Besedilo. Mirjam 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 opozarja, da delo ni potekalo brez težav in da je v grafitih iskala predvsem navdih. Besedilo.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2011).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Primer citata: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2011, 25)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699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713704"/>
            <a:ext cx="8435280" cy="5955656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+mj-lt"/>
              </a:rPr>
              <a:t>Primer parafraziranja: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Mirjam Fašmon (2011) opozarja, da delo ni potekalo brez težav in da je v grafitih iskala predvsem navdih. </a:t>
            </a:r>
          </a:p>
          <a:p>
            <a:pPr>
              <a:buNone/>
            </a:pPr>
            <a:r>
              <a:rPr lang="sl-SI" sz="2400" b="1" dirty="0">
                <a:latin typeface="+mj-lt"/>
              </a:rPr>
              <a:t>Primer citata: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2011, 25)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391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3275</TotalTime>
  <Words>1611</Words>
  <Application>Microsoft Office PowerPoint</Application>
  <PresentationFormat>Diaprojekcija na zaslonu (4:3)</PresentationFormat>
  <Paragraphs>373</Paragraphs>
  <Slides>35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35</vt:i4>
      </vt:variant>
    </vt:vector>
  </HeadingPairs>
  <TitlesOfParts>
    <vt:vector size="36" baseType="lpstr">
      <vt:lpstr>Potek</vt:lpstr>
      <vt:lpstr>PowerPointova predstavitev</vt:lpstr>
      <vt:lpstr>PowerPointova predstavitev</vt:lpstr>
      <vt:lpstr>PowerPointova predstavitev</vt:lpstr>
      <vt:lpstr>PowerPointova predstavitev</vt:lpstr>
      <vt:lpstr>NAVAJANJE </vt:lpstr>
      <vt:lpstr>PowerPointova predstavitev</vt:lpstr>
      <vt:lpstr>PowerPointova predstavitev</vt:lpstr>
      <vt:lpstr>PowerPointova predstavitev</vt:lpstr>
      <vt:lpstr>PowerPointova predstavitev</vt:lpstr>
      <vt:lpstr>OPOMBE </vt:lpstr>
      <vt:lpstr>PowerPointova predstavitev</vt:lpstr>
      <vt:lpstr>PowerPointova predstavitev</vt:lpstr>
      <vt:lpstr>PowerPointova predstavitev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PowerPointova predstavitev</vt:lpstr>
      <vt:lpstr>OBLIKOVANJE PISNEGA IZDELKA </vt:lpstr>
      <vt:lpstr>OBLIKOVANJE PISNEGA IZDELKA </vt:lpstr>
      <vt:lpstr>OBLIKOVANJE PISNEGA IZDELKA </vt:lpstr>
      <vt:lpstr>SESTAVA RAZISKOVALNE NALOGE </vt:lpstr>
      <vt:lpstr>PowerPointova predstavitev</vt:lpstr>
      <vt:lpstr>OBLIKOVANJE PISNEGA IZDELKA </vt:lpstr>
      <vt:lpstr>PowerPointova predstavitev</vt:lpstr>
      <vt:lpstr>PowerPointova predstavitev</vt:lpstr>
      <vt:lpstr>OB PRIPRAVI NALOGE PAZIMO NA:</vt:lpstr>
      <vt:lpstr>PowerPointova predstavitev</vt:lpstr>
      <vt:lpstr>PowerPointova predstavitev</vt:lpstr>
      <vt:lpstr>JAVNI ZAGOVOR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 – plakat</dc:title>
  <dc:creator>Tomaz Ziger</dc:creator>
  <cp:lastModifiedBy>Urša Žiger</cp:lastModifiedBy>
  <cp:revision>183</cp:revision>
  <cp:lastPrinted>2018-10-04T08:48:17Z</cp:lastPrinted>
  <dcterms:created xsi:type="dcterms:W3CDTF">2008-04-05T09:36:28Z</dcterms:created>
  <dcterms:modified xsi:type="dcterms:W3CDTF">2020-12-11T13:13:34Z</dcterms:modified>
</cp:coreProperties>
</file>